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3"/>
  </p:notesMasterIdLst>
  <p:handoutMasterIdLst>
    <p:handoutMasterId r:id="rId54"/>
  </p:handoutMasterIdLst>
  <p:sldIdLst>
    <p:sldId id="395" r:id="rId2"/>
    <p:sldId id="353" r:id="rId3"/>
    <p:sldId id="326" r:id="rId4"/>
    <p:sldId id="327" r:id="rId5"/>
    <p:sldId id="328" r:id="rId6"/>
    <p:sldId id="321" r:id="rId7"/>
    <p:sldId id="329" r:id="rId8"/>
    <p:sldId id="292" r:id="rId9"/>
    <p:sldId id="381" r:id="rId10"/>
    <p:sldId id="331" r:id="rId11"/>
    <p:sldId id="357" r:id="rId12"/>
    <p:sldId id="333" r:id="rId13"/>
    <p:sldId id="416" r:id="rId14"/>
    <p:sldId id="407" r:id="rId15"/>
    <p:sldId id="410" r:id="rId16"/>
    <p:sldId id="409" r:id="rId17"/>
    <p:sldId id="411" r:id="rId18"/>
    <p:sldId id="342" r:id="rId19"/>
    <p:sldId id="267" r:id="rId20"/>
    <p:sldId id="412" r:id="rId21"/>
    <p:sldId id="413" r:id="rId22"/>
    <p:sldId id="414" r:id="rId23"/>
    <p:sldId id="415" r:id="rId24"/>
    <p:sldId id="386" r:id="rId25"/>
    <p:sldId id="387" r:id="rId26"/>
    <p:sldId id="388" r:id="rId27"/>
    <p:sldId id="389" r:id="rId28"/>
    <p:sldId id="383" r:id="rId29"/>
    <p:sldId id="384" r:id="rId30"/>
    <p:sldId id="385" r:id="rId31"/>
    <p:sldId id="309" r:id="rId32"/>
    <p:sldId id="272" r:id="rId33"/>
    <p:sldId id="403" r:id="rId34"/>
    <p:sldId id="404" r:id="rId35"/>
    <p:sldId id="406" r:id="rId36"/>
    <p:sldId id="405"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17"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HA 2" initials="OSHA-2"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9EAEF"/>
    <a:srgbClr val="E2E2E2"/>
    <a:srgbClr val="EAEAEA"/>
    <a:srgbClr val="DDDDDD"/>
    <a:srgbClr val="000099"/>
    <a:srgbClr val="FFCC66"/>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8" autoAdjust="0"/>
    <p:restoredTop sz="94823" autoAdjust="0"/>
  </p:normalViewPr>
  <p:slideViewPr>
    <p:cSldViewPr>
      <p:cViewPr varScale="1">
        <p:scale>
          <a:sx n="115" d="100"/>
          <a:sy n="115" d="100"/>
        </p:scale>
        <p:origin x="13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808" y="-12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t" anchorCtr="0" compatLnSpc="1">
            <a:prstTxWarp prst="textNoShape">
              <a:avLst/>
            </a:prstTxWarp>
          </a:bodyPr>
          <a:lstStyle>
            <a:lvl1pPr algn="r">
              <a:defRPr sz="1200"/>
            </a:lvl1pPr>
          </a:lstStyle>
          <a:p>
            <a:pPr>
              <a:defRPr/>
            </a:pPr>
            <a:endParaRPr lang="en-US" altLang="en-US"/>
          </a:p>
        </p:txBody>
      </p:sp>
      <p:sp>
        <p:nvSpPr>
          <p:cNvPr id="10244"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b" anchorCtr="0" compatLnSpc="1">
            <a:prstTxWarp prst="textNoShape">
              <a:avLst/>
            </a:prstTxWarp>
          </a:bodyPr>
          <a:lstStyle>
            <a:lvl1pPr>
              <a:defRPr sz="1200"/>
            </a:lvl1pPr>
          </a:lstStyle>
          <a:p>
            <a:pPr>
              <a:defRPr/>
            </a:pPr>
            <a:endParaRPr lang="en-US" altLang="en-US"/>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5" tIns="46813" rIns="93625" bIns="46813" numCol="1" anchor="b" anchorCtr="0" compatLnSpc="1">
            <a:prstTxWarp prst="textNoShape">
              <a:avLst/>
            </a:prstTxWarp>
          </a:bodyPr>
          <a:lstStyle>
            <a:lvl1pPr algn="r">
              <a:defRPr sz="1200"/>
            </a:lvl1pPr>
          </a:lstStyle>
          <a:p>
            <a:pPr>
              <a:defRPr/>
            </a:pPr>
            <a:fld id="{E60DFC36-C5BF-482F-883F-37F9F60D39E1}" type="slidenum">
              <a:rPr lang="en-US" altLang="en-US"/>
              <a:pPr>
                <a:defRPr/>
              </a:pPr>
              <a:t>‹#›</a:t>
            </a:fld>
            <a:endParaRPr lang="en-US" altLang="en-US"/>
          </a:p>
        </p:txBody>
      </p:sp>
    </p:spTree>
    <p:extLst>
      <p:ext uri="{BB962C8B-B14F-4D97-AF65-F5344CB8AC3E}">
        <p14:creationId xmlns:p14="http://schemas.microsoft.com/office/powerpoint/2010/main" val="132156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625" tIns="46813" rIns="93625" bIns="46813"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625" tIns="46813" rIns="93625" bIns="46813" rtlCol="0"/>
          <a:lstStyle>
            <a:lvl1pPr algn="r">
              <a:defRPr sz="1200"/>
            </a:lvl1pPr>
          </a:lstStyle>
          <a:p>
            <a:pPr>
              <a:defRPr/>
            </a:pPr>
            <a:fld id="{128824F4-4A39-4D0F-A6E8-87D59756E2C5}" type="datetimeFigureOut">
              <a:rPr lang="en-US"/>
              <a:pPr>
                <a:defRPr/>
              </a:pPr>
              <a:t>10/4/2016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25" tIns="46813" rIns="93625" bIns="46813" rtlCol="0" anchor="ctr"/>
          <a:lstStyle/>
          <a:p>
            <a:pPr lvl="0"/>
            <a:endParaRPr lang="en-US" noProof="0" smtClean="0"/>
          </a:p>
        </p:txBody>
      </p:sp>
      <p:sp>
        <p:nvSpPr>
          <p:cNvPr id="5" name="Notes Placeholder 4"/>
          <p:cNvSpPr>
            <a:spLocks noGrp="1"/>
          </p:cNvSpPr>
          <p:nvPr>
            <p:ph type="body" sz="quarter" idx="3"/>
          </p:nvPr>
        </p:nvSpPr>
        <p:spPr>
          <a:xfrm>
            <a:off x="701676" y="4414838"/>
            <a:ext cx="5607050" cy="4184650"/>
          </a:xfrm>
          <a:prstGeom prst="rect">
            <a:avLst/>
          </a:prstGeom>
        </p:spPr>
        <p:txBody>
          <a:bodyPr vert="horz" lIns="93625" tIns="46813" rIns="93625" bIns="4681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625" tIns="46813" rIns="93625" bIns="4681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25" tIns="46813" rIns="93625" bIns="46813" rtlCol="0" anchor="b"/>
          <a:lstStyle>
            <a:lvl1pPr algn="r">
              <a:defRPr sz="1200"/>
            </a:lvl1pPr>
          </a:lstStyle>
          <a:p>
            <a:pPr>
              <a:defRPr/>
            </a:pPr>
            <a:fld id="{181BEEAC-9C27-410F-B99D-5B60EFCFD969}" type="slidenum">
              <a:rPr lang="en-US"/>
              <a:pPr>
                <a:defRPr/>
              </a:pPr>
              <a:t>‹#›</a:t>
            </a:fld>
            <a:endParaRPr lang="en-US"/>
          </a:p>
        </p:txBody>
      </p:sp>
    </p:spTree>
    <p:extLst>
      <p:ext uri="{BB962C8B-B14F-4D97-AF65-F5344CB8AC3E}">
        <p14:creationId xmlns:p14="http://schemas.microsoft.com/office/powerpoint/2010/main" val="4233797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r20.rs6.net/tn.jsp?e=001k4n8RXR31Sz9kexr2MwhWor12G2KSnfoCeZ5QqGnPd0tDu3Lr7jLW9TPAl483KnO_teV1KFgm18V_gw3cIizlalX25P-6iYWG_hbY3Dj3fuGRFQ6R61OBQ=="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r20.rs6.net/tn.jsp?e=001k4n8RXR31Sw5SBt5yHbup-7dF8lhsWst7WbodNKDD8VrXJKbVp-UoMPMFj7F6-B44fgk50iP0CaBlVZzD3an0WFEGfqFLON7GlNpBa1b5WFwwyb4MDQLFBimFFgVlqVgdYPbabu-KF0=" TargetMode="External"/><Relationship Id="rId5" Type="http://schemas.openxmlformats.org/officeDocument/2006/relationships/hyperlink" Target="http://r20.rs6.net/tn.jsp?e=001k4n8RXR31Swouwk6GDUWfQ0d-8d3OLqDhmLxmXhp4kSqhr1oYa5bMwJFIgJDz5sGutZOUAnASUPao3F1yuREvbJRknQpRCCooiF3ged3cuhagupDVVMrBeF5nMtyzCeUXpRMDmnPVEFEQ2i20Gy_5vbiB3qzXTbH" TargetMode="External"/><Relationship Id="rId4" Type="http://schemas.openxmlformats.org/officeDocument/2006/relationships/hyperlink" Target="http://r20.rs6.net/tn.jsp?e=001k4n8RXR31SxDeTkm69muCD80_-ixPBEg1EOGtIzpk0FANIakIeKR0CqLYvy3KmjW_arw-0KcMbUMerNtZieisx2w4jEv12RkiBRb_3ffpRL9Bld3v7TA0TLQoDl6gOgVb7ORhR28KQQ="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a:t>
            </a:fld>
            <a:endParaRPr lang="en-US"/>
          </a:p>
        </p:txBody>
      </p:sp>
    </p:spTree>
    <p:extLst>
      <p:ext uri="{BB962C8B-B14F-4D97-AF65-F5344CB8AC3E}">
        <p14:creationId xmlns:p14="http://schemas.microsoft.com/office/powerpoint/2010/main" val="143394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33660C-661C-43EC-9759-C0A00ECEE6B5}" type="slidenum">
              <a:rPr lang="en-US" altLang="en-US" smtClean="0">
                <a:latin typeface="Arial" charset="0"/>
              </a:rPr>
              <a:pPr eaLnBrk="1" hangingPunct="1">
                <a:spcBef>
                  <a:spcPct val="0"/>
                </a:spcBef>
              </a:pPr>
              <a:t>11</a:t>
            </a:fld>
            <a:endParaRPr lang="en-US" altLang="en-US" dirty="0" smtClean="0">
              <a:latin typeface="Arial" charset="0"/>
            </a:endParaRPr>
          </a:p>
        </p:txBody>
      </p:sp>
    </p:spTree>
    <p:extLst>
      <p:ext uri="{BB962C8B-B14F-4D97-AF65-F5344CB8AC3E}">
        <p14:creationId xmlns:p14="http://schemas.microsoft.com/office/powerpoint/2010/main" val="289158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12</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baseline="0"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latin typeface="Arial" charset="0"/>
              </a:rPr>
              <a:pPr eaLnBrk="1" hangingPunct="1">
                <a:spcBef>
                  <a:spcPct val="0"/>
                </a:spcBef>
              </a:pPr>
              <a:t>13</a:t>
            </a:fld>
            <a:endParaRPr lang="en-US" altLang="en-US" dirty="0" smtClean="0">
              <a:latin typeface="Arial" charset="0"/>
            </a:endParaRPr>
          </a:p>
        </p:txBody>
      </p:sp>
    </p:spTree>
    <p:extLst>
      <p:ext uri="{BB962C8B-B14F-4D97-AF65-F5344CB8AC3E}">
        <p14:creationId xmlns:p14="http://schemas.microsoft.com/office/powerpoint/2010/main" val="155536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14</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15</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16</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17</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18</a:t>
            </a:fld>
            <a:endParaRPr lang="en-US"/>
          </a:p>
        </p:txBody>
      </p:sp>
    </p:spTree>
    <p:extLst>
      <p:ext uri="{BB962C8B-B14F-4D97-AF65-F5344CB8AC3E}">
        <p14:creationId xmlns:p14="http://schemas.microsoft.com/office/powerpoint/2010/main" val="40262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19</a:t>
            </a:fld>
            <a:endParaRPr lang="en-US"/>
          </a:p>
        </p:txBody>
      </p:sp>
    </p:spTree>
    <p:extLst>
      <p:ext uri="{BB962C8B-B14F-4D97-AF65-F5344CB8AC3E}">
        <p14:creationId xmlns:p14="http://schemas.microsoft.com/office/powerpoint/2010/main" val="2306131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20</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a:t>
            </a:fld>
            <a:endParaRPr lang="en-US" dirty="0"/>
          </a:p>
        </p:txBody>
      </p:sp>
    </p:spTree>
    <p:extLst>
      <p:ext uri="{BB962C8B-B14F-4D97-AF65-F5344CB8AC3E}">
        <p14:creationId xmlns:p14="http://schemas.microsoft.com/office/powerpoint/2010/main" val="134571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21</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22</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23</a:t>
            </a:fld>
            <a:endParaRPr lang="en-US" dirty="0"/>
          </a:p>
        </p:txBody>
      </p:sp>
    </p:spTree>
    <p:extLst>
      <p:ext uri="{BB962C8B-B14F-4D97-AF65-F5344CB8AC3E}">
        <p14:creationId xmlns:p14="http://schemas.microsoft.com/office/powerpoint/2010/main" val="402345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24</a:t>
            </a:fld>
            <a:endParaRPr lang="en-US" altLang="en-US" smtClean="0">
              <a:latin typeface="Arial" charset="0"/>
            </a:endParaRPr>
          </a:p>
        </p:txBody>
      </p:sp>
    </p:spTree>
    <p:extLst>
      <p:ext uri="{BB962C8B-B14F-4D97-AF65-F5344CB8AC3E}">
        <p14:creationId xmlns:p14="http://schemas.microsoft.com/office/powerpoint/2010/main" val="933593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25</a:t>
            </a:fld>
            <a:endParaRPr lang="en-US" altLang="en-US" smtClean="0">
              <a:latin typeface="Arial" charset="0"/>
            </a:endParaRPr>
          </a:p>
        </p:txBody>
      </p:sp>
    </p:spTree>
    <p:extLst>
      <p:ext uri="{BB962C8B-B14F-4D97-AF65-F5344CB8AC3E}">
        <p14:creationId xmlns:p14="http://schemas.microsoft.com/office/powerpoint/2010/main" val="417614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solidFill>
                <a:srgbClr val="000000"/>
              </a:solidFill>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6489A9-9EFD-4A3A-B890-B8E22AE02EED}" type="slidenum">
              <a:rPr lang="en-US" altLang="en-US" smtClean="0">
                <a:latin typeface="Arial" charset="0"/>
              </a:rPr>
              <a:pPr eaLnBrk="1" hangingPunct="1">
                <a:spcBef>
                  <a:spcPct val="0"/>
                </a:spcBef>
              </a:pPr>
              <a:t>26</a:t>
            </a:fld>
            <a:endParaRPr lang="en-US" altLang="en-US" smtClean="0">
              <a:latin typeface="Arial" charset="0"/>
            </a:endParaRPr>
          </a:p>
        </p:txBody>
      </p:sp>
    </p:spTree>
    <p:extLst>
      <p:ext uri="{BB962C8B-B14F-4D97-AF65-F5344CB8AC3E}">
        <p14:creationId xmlns:p14="http://schemas.microsoft.com/office/powerpoint/2010/main" val="13767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01E44E-C0D5-4288-9D9D-186919BE15DF}" type="slidenum">
              <a:rPr lang="en-US" altLang="en-US" smtClean="0">
                <a:latin typeface="Arial" charset="0"/>
              </a:rPr>
              <a:pPr eaLnBrk="1" hangingPunct="1">
                <a:spcBef>
                  <a:spcPct val="0"/>
                </a:spcBef>
              </a:pPr>
              <a:t>27</a:t>
            </a:fld>
            <a:endParaRPr lang="en-US" altLang="en-US" smtClean="0">
              <a:latin typeface="Arial" charset="0"/>
            </a:endParaRPr>
          </a:p>
        </p:txBody>
      </p:sp>
    </p:spTree>
    <p:extLst>
      <p:ext uri="{BB962C8B-B14F-4D97-AF65-F5344CB8AC3E}">
        <p14:creationId xmlns:p14="http://schemas.microsoft.com/office/powerpoint/2010/main" val="2983348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28</a:t>
            </a:fld>
            <a:endParaRPr lang="en-US" altLang="en-US" smtClean="0">
              <a:solidFill>
                <a:prstClr val="black"/>
              </a:solidFill>
              <a:latin typeface="Arial" charset="0"/>
            </a:endParaRPr>
          </a:p>
        </p:txBody>
      </p:sp>
    </p:spTree>
    <p:extLst>
      <p:ext uri="{BB962C8B-B14F-4D97-AF65-F5344CB8AC3E}">
        <p14:creationId xmlns:p14="http://schemas.microsoft.com/office/powerpoint/2010/main" val="61288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29</a:t>
            </a:fld>
            <a:endParaRPr lang="en-US" altLang="en-US" smtClean="0">
              <a:solidFill>
                <a:prstClr val="black"/>
              </a:solidFill>
              <a:latin typeface="Arial" charset="0"/>
            </a:endParaRPr>
          </a:p>
        </p:txBody>
      </p:sp>
    </p:spTree>
    <p:extLst>
      <p:ext uri="{BB962C8B-B14F-4D97-AF65-F5344CB8AC3E}">
        <p14:creationId xmlns:p14="http://schemas.microsoft.com/office/powerpoint/2010/main" val="1977531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0110B3-F976-4247-B18E-374ACDC44F0D}" type="slidenum">
              <a:rPr lang="en-US" altLang="en-US" smtClean="0">
                <a:solidFill>
                  <a:prstClr val="black"/>
                </a:solidFill>
                <a:latin typeface="Arial" charset="0"/>
              </a:rPr>
              <a:pPr eaLnBrk="1" hangingPunct="1">
                <a:spcBef>
                  <a:spcPct val="0"/>
                </a:spcBef>
              </a:pPr>
              <a:t>30</a:t>
            </a:fld>
            <a:endParaRPr lang="en-US" altLang="en-US" smtClean="0">
              <a:solidFill>
                <a:prstClr val="black"/>
              </a:solidFill>
              <a:latin typeface="Arial" charset="0"/>
            </a:endParaRPr>
          </a:p>
        </p:txBody>
      </p:sp>
    </p:spTree>
    <p:extLst>
      <p:ext uri="{BB962C8B-B14F-4D97-AF65-F5344CB8AC3E}">
        <p14:creationId xmlns:p14="http://schemas.microsoft.com/office/powerpoint/2010/main" val="59977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a:t>
            </a:fld>
            <a:endParaRPr lang="en-US" dirty="0"/>
          </a:p>
        </p:txBody>
      </p:sp>
    </p:spTree>
    <p:extLst>
      <p:ext uri="{BB962C8B-B14F-4D97-AF65-F5344CB8AC3E}">
        <p14:creationId xmlns:p14="http://schemas.microsoft.com/office/powerpoint/2010/main" val="437915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31</a:t>
            </a:fld>
            <a:endParaRPr lang="en-US"/>
          </a:p>
        </p:txBody>
      </p:sp>
    </p:spTree>
    <p:extLst>
      <p:ext uri="{BB962C8B-B14F-4D97-AF65-F5344CB8AC3E}">
        <p14:creationId xmlns:p14="http://schemas.microsoft.com/office/powerpoint/2010/main" val="1653238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32</a:t>
            </a:fld>
            <a:endParaRPr lang="en-US"/>
          </a:p>
        </p:txBody>
      </p:sp>
    </p:spTree>
    <p:extLst>
      <p:ext uri="{BB962C8B-B14F-4D97-AF65-F5344CB8AC3E}">
        <p14:creationId xmlns:p14="http://schemas.microsoft.com/office/powerpoint/2010/main" val="338299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as a one-stop resource for contractors, workers and other stakeholders, the website features information and tools to help identify silica hazards, understand the health risk, and easily find equipment and methods to control the dust.  </a:t>
            </a:r>
            <a:endParaRPr lang="en-US" dirty="0" smtClean="0">
              <a:effectLst/>
            </a:endParaRPr>
          </a:p>
          <a:p>
            <a:r>
              <a:rPr lang="en-US" dirty="0"/>
              <a:t>  </a:t>
            </a:r>
            <a:endParaRPr lang="en-US" dirty="0" smtClean="0">
              <a:effectLst/>
            </a:endParaRPr>
          </a:p>
          <a:p>
            <a:r>
              <a:rPr lang="en-US" dirty="0"/>
              <a:t>A central feature of the site is the </a:t>
            </a:r>
            <a:r>
              <a:rPr lang="en-US" b="1" dirty="0">
                <a:hlinkClick r:id="rId3"/>
              </a:rPr>
              <a:t>Create-A-Plan</a:t>
            </a:r>
            <a:r>
              <a:rPr lang="en-US" dirty="0"/>
              <a:t> tool. This e-tool allows you to develop a job-specific plan for controlling silica exposures in just three easy steps, and includes options for identifying a material's silica content, determining the level of exposure, and finding available controls. As you make selections and enter information a plan tailored for your jobsite is automatically generated that you can save, print, email, and -- as an added benefit -- use as a toolbox talk on the job. </a:t>
            </a:r>
            <a:endParaRPr lang="en-US" dirty="0" smtClean="0">
              <a:effectLst/>
            </a:endParaRPr>
          </a:p>
          <a:p>
            <a:r>
              <a:rPr lang="en-US" dirty="0"/>
              <a:t>  </a:t>
            </a:r>
            <a:endParaRPr lang="en-US" dirty="0" smtClean="0">
              <a:effectLst/>
            </a:endParaRPr>
          </a:p>
          <a:p>
            <a:r>
              <a:rPr lang="en-US" dirty="0"/>
              <a:t>The </a:t>
            </a:r>
            <a:r>
              <a:rPr lang="en-US" b="1" dirty="0">
                <a:hlinkClick r:id="rId4"/>
              </a:rPr>
              <a:t>Know the Hazard</a:t>
            </a:r>
            <a:r>
              <a:rPr lang="en-US" dirty="0"/>
              <a:t> feature explains why silica is hazardous, the risk, health effects, and actions contractors and workers can take. The </a:t>
            </a:r>
            <a:r>
              <a:rPr lang="en-US" b="1" dirty="0">
                <a:hlinkClick r:id="rId5"/>
              </a:rPr>
              <a:t>Training &amp; Other Resources</a:t>
            </a:r>
            <a:r>
              <a:rPr lang="en-US" dirty="0"/>
              <a:t> section provides ready access to silica-specific materials in a variety of formats including presentations, videos, hand-outs, and training guides. Examples of actions that contractors, manufacturers, workers, and researchers are already taking to address the hazard and control the dust can be found in the </a:t>
            </a:r>
            <a:r>
              <a:rPr lang="en-US" b="1" dirty="0">
                <a:hlinkClick r:id="rId6"/>
              </a:rPr>
              <a:t>What's Working </a:t>
            </a:r>
            <a:r>
              <a:rPr lang="en-US" dirty="0"/>
              <a:t>section, along with a way to share your successes and challenges. This new website also includes research findings, the latest silica news, and updates on regulatory efforts.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DFBF11C-E814-4ABF-8C2C-D662CB389079}" type="slidenum">
              <a:rPr lang="en-US" smtClean="0"/>
              <a:t>38</a:t>
            </a:fld>
            <a:endParaRPr lang="en-US"/>
          </a:p>
        </p:txBody>
      </p:sp>
    </p:spTree>
    <p:extLst>
      <p:ext uri="{BB962C8B-B14F-4D97-AF65-F5344CB8AC3E}">
        <p14:creationId xmlns:p14="http://schemas.microsoft.com/office/powerpoint/2010/main" val="2654278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BF11C-E814-4ABF-8C2C-D662CB389079}" type="slidenum">
              <a:rPr lang="en-US" smtClean="0"/>
              <a:t>49</a:t>
            </a:fld>
            <a:endParaRPr lang="en-US"/>
          </a:p>
        </p:txBody>
      </p:sp>
    </p:spTree>
    <p:extLst>
      <p:ext uri="{BB962C8B-B14F-4D97-AF65-F5344CB8AC3E}">
        <p14:creationId xmlns:p14="http://schemas.microsoft.com/office/powerpoint/2010/main" val="3492182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BF11C-E814-4ABF-8C2C-D662CB389079}" type="slidenum">
              <a:rPr lang="en-US" smtClean="0"/>
              <a:t>50</a:t>
            </a:fld>
            <a:endParaRPr lang="en-US"/>
          </a:p>
        </p:txBody>
      </p:sp>
    </p:spTree>
    <p:extLst>
      <p:ext uri="{BB962C8B-B14F-4D97-AF65-F5344CB8AC3E}">
        <p14:creationId xmlns:p14="http://schemas.microsoft.com/office/powerpoint/2010/main" val="96164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5</a:t>
            </a:fld>
            <a:endParaRPr lang="en-US"/>
          </a:p>
        </p:txBody>
      </p:sp>
    </p:spTree>
    <p:extLst>
      <p:ext uri="{BB962C8B-B14F-4D97-AF65-F5344CB8AC3E}">
        <p14:creationId xmlns:p14="http://schemas.microsoft.com/office/powerpoint/2010/main" val="246317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228C34-C3A2-479E-AA05-A799665A6D40}" type="slidenum">
              <a:rPr lang="en-US" altLang="en-US" smtClean="0">
                <a:latin typeface="Arial" charset="0"/>
              </a:rPr>
              <a:pPr eaLnBrk="1" hangingPunct="1">
                <a:spcBef>
                  <a:spcPct val="0"/>
                </a:spcBef>
              </a:pPr>
              <a:t>6</a:t>
            </a:fld>
            <a:endParaRPr lang="en-US" altLang="en-US" smtClean="0">
              <a:latin typeface="Arial" charset="0"/>
            </a:endParaRPr>
          </a:p>
        </p:txBody>
      </p:sp>
    </p:spTree>
    <p:extLst>
      <p:ext uri="{BB962C8B-B14F-4D97-AF65-F5344CB8AC3E}">
        <p14:creationId xmlns:p14="http://schemas.microsoft.com/office/powerpoint/2010/main" val="367694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7</a:t>
            </a:fld>
            <a:endParaRPr lang="en-US"/>
          </a:p>
        </p:txBody>
      </p:sp>
    </p:spTree>
    <p:extLst>
      <p:ext uri="{BB962C8B-B14F-4D97-AF65-F5344CB8AC3E}">
        <p14:creationId xmlns:p14="http://schemas.microsoft.com/office/powerpoint/2010/main" val="37280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413" indent="-292100" eaLnBrk="0" hangingPunct="0">
              <a:spcBef>
                <a:spcPct val="30000"/>
              </a:spcBef>
              <a:defRPr sz="1200">
                <a:solidFill>
                  <a:schemeClr val="tx1"/>
                </a:solidFill>
                <a:latin typeface="Calibri" pitchFamily="34" charset="0"/>
              </a:defRPr>
            </a:lvl2pPr>
            <a:lvl3pPr marL="1169988" indent="-233363" eaLnBrk="0" hangingPunct="0">
              <a:spcBef>
                <a:spcPct val="30000"/>
              </a:spcBef>
              <a:defRPr sz="1200">
                <a:solidFill>
                  <a:schemeClr val="tx1"/>
                </a:solidFill>
                <a:latin typeface="Calibri" pitchFamily="34" charset="0"/>
              </a:defRPr>
            </a:lvl3pPr>
            <a:lvl4pPr marL="1638300" indent="-233363" eaLnBrk="0" hangingPunct="0">
              <a:spcBef>
                <a:spcPct val="30000"/>
              </a:spcBef>
              <a:defRPr sz="1200">
                <a:solidFill>
                  <a:schemeClr val="tx1"/>
                </a:solidFill>
                <a:latin typeface="Calibri" pitchFamily="34" charset="0"/>
              </a:defRPr>
            </a:lvl4pPr>
            <a:lvl5pPr marL="2105025" indent="-233363" eaLnBrk="0" hangingPunct="0">
              <a:spcBef>
                <a:spcPct val="30000"/>
              </a:spcBef>
              <a:defRPr sz="1200">
                <a:solidFill>
                  <a:schemeClr val="tx1"/>
                </a:solidFill>
                <a:latin typeface="Calibri" pitchFamily="34" charset="0"/>
              </a:defRPr>
            </a:lvl5pPr>
            <a:lvl6pPr marL="2562225" indent="-233363" eaLnBrk="0" fontAlgn="base" hangingPunct="0">
              <a:spcBef>
                <a:spcPct val="30000"/>
              </a:spcBef>
              <a:spcAft>
                <a:spcPct val="0"/>
              </a:spcAft>
              <a:defRPr sz="1200">
                <a:solidFill>
                  <a:schemeClr val="tx1"/>
                </a:solidFill>
                <a:latin typeface="Calibri" pitchFamily="34" charset="0"/>
              </a:defRPr>
            </a:lvl6pPr>
            <a:lvl7pPr marL="3019425" indent="-233363" eaLnBrk="0" fontAlgn="base" hangingPunct="0">
              <a:spcBef>
                <a:spcPct val="30000"/>
              </a:spcBef>
              <a:spcAft>
                <a:spcPct val="0"/>
              </a:spcAft>
              <a:defRPr sz="1200">
                <a:solidFill>
                  <a:schemeClr val="tx1"/>
                </a:solidFill>
                <a:latin typeface="Calibri" pitchFamily="34" charset="0"/>
              </a:defRPr>
            </a:lvl7pPr>
            <a:lvl8pPr marL="3476625" indent="-233363" eaLnBrk="0" fontAlgn="base" hangingPunct="0">
              <a:spcBef>
                <a:spcPct val="30000"/>
              </a:spcBef>
              <a:spcAft>
                <a:spcPct val="0"/>
              </a:spcAft>
              <a:defRPr sz="1200">
                <a:solidFill>
                  <a:schemeClr val="tx1"/>
                </a:solidFill>
                <a:latin typeface="Calibri" pitchFamily="34" charset="0"/>
              </a:defRPr>
            </a:lvl8pPr>
            <a:lvl9pPr marL="3933825" indent="-2333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68C7CB-B564-4A9B-B0A9-68CC2F0DAA12}" type="slidenum">
              <a:rPr lang="en-US" altLang="en-US" smtClean="0">
                <a:latin typeface="Arial" charset="0"/>
              </a:rPr>
              <a:pPr eaLnBrk="1" hangingPunct="1">
                <a:spcBef>
                  <a:spcPct val="0"/>
                </a:spcBef>
              </a:pPr>
              <a:t>8</a:t>
            </a:fld>
            <a:endParaRPr lang="en-US" altLang="en-US" smtClean="0">
              <a:latin typeface="Arial" charset="0"/>
            </a:endParaRPr>
          </a:p>
        </p:txBody>
      </p:sp>
    </p:spTree>
    <p:extLst>
      <p:ext uri="{BB962C8B-B14F-4D97-AF65-F5344CB8AC3E}">
        <p14:creationId xmlns:p14="http://schemas.microsoft.com/office/powerpoint/2010/main" val="371139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99B26B-4367-48DF-A579-88480718CB9B}" type="slidenum">
              <a:rPr lang="en-US" altLang="en-US" smtClean="0">
                <a:latin typeface="Arial" charset="0"/>
              </a:rPr>
              <a:pPr eaLnBrk="1" hangingPunct="1">
                <a:spcBef>
                  <a:spcPct val="0"/>
                </a:spcBef>
              </a:pPr>
              <a:t>9</a:t>
            </a:fld>
            <a:endParaRPr lang="en-US" altLang="en-US" smtClean="0">
              <a:latin typeface="Arial" charset="0"/>
            </a:endParaRPr>
          </a:p>
        </p:txBody>
      </p:sp>
    </p:spTree>
    <p:extLst>
      <p:ext uri="{BB962C8B-B14F-4D97-AF65-F5344CB8AC3E}">
        <p14:creationId xmlns:p14="http://schemas.microsoft.com/office/powerpoint/2010/main" val="365302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10</a:t>
            </a:fld>
            <a:endParaRPr lang="en-US"/>
          </a:p>
        </p:txBody>
      </p:sp>
    </p:spTree>
    <p:extLst>
      <p:ext uri="{BB962C8B-B14F-4D97-AF65-F5344CB8AC3E}">
        <p14:creationId xmlns:p14="http://schemas.microsoft.com/office/powerpoint/2010/main" val="31350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33786E1E-CBF0-460E-82F2-EE57BF94B7D0}"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219200" y="30480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499" y="5334000"/>
            <a:ext cx="2743263" cy="792484"/>
          </a:xfrm>
          <a:prstGeom prst="rect">
            <a:avLst/>
          </a:prstGeom>
        </p:spPr>
      </p:pic>
    </p:spTree>
    <p:extLst>
      <p:ext uri="{BB962C8B-B14F-4D97-AF65-F5344CB8AC3E}">
        <p14:creationId xmlns:p14="http://schemas.microsoft.com/office/powerpoint/2010/main" val="3942397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C0732-7123-4D36-93D5-F8B1C0954614}"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6919634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2612E3-1DDA-4861-8664-EEFC7206790E}"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1460931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23CB13-D34C-4453-8884-B92A4CE27700}"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FDEBD8-5194-4CE8-8D75-D6EF6DBC88CA}"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a:xfrm>
            <a:off x="457199" y="548640"/>
            <a:ext cx="8229600" cy="749808"/>
          </a:xfrm>
        </p:spPr>
        <p:txBody>
          <a:bodyPr/>
          <a:lstStyle>
            <a:lvl1pPr algn="ctr">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0"/>
            <a:ext cx="6400800" cy="3474720"/>
          </a:xfrm>
        </p:spPr>
        <p:txBody>
          <a:bodyPr/>
          <a:lstStyle>
            <a:lvl1pPr marL="502920" indent="-457200">
              <a:buSzPct val="100000"/>
              <a:buFont typeface="Wingdings" panose="05000000000000000000" pitchFamily="2" charset="2"/>
              <a:buChar char="v"/>
              <a:defRPr/>
            </a:lvl1pPr>
            <a:lvl2pPr marL="822960" indent="-457200">
              <a:buSzPct val="75000"/>
              <a:buFont typeface="Wingdings" panose="05000000000000000000" pitchFamily="2" charset="2"/>
              <a:buChar char="v"/>
              <a:defRPr/>
            </a:lvl2pPr>
            <a:lvl3pPr marL="982980" indent="-342900">
              <a:buFont typeface="Wingdings" panose="05000000000000000000" pitchFamily="2" charset="2"/>
              <a:buChar char="v"/>
              <a:defRPr/>
            </a:lvl3pPr>
            <a:lvl4pPr marL="1257300" indent="-342900">
              <a:buFont typeface="Wingdings" panose="05000000000000000000" pitchFamily="2" charset="2"/>
              <a:buChar char="v"/>
              <a:defRPr/>
            </a:lvl4pPr>
            <a:lvl5pPr marL="1549908" indent="-342900">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2389218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D4985-4855-41FD-AEB5-9D07AE69A28F}"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3588126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4F703E-6402-4872-B604-24A926446C19}" type="datetime1">
              <a:rPr lang="en-US" smtClean="0">
                <a:solidFill>
                  <a:prstClr val="black">
                    <a:lumMod val="50000"/>
                    <a:lumOff val="50000"/>
                  </a:prstClr>
                </a:solidFill>
              </a:rPr>
              <a:t>10/4/2016</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a:xfrm>
            <a:off x="1524000" y="304800"/>
            <a:ext cx="6512511" cy="1143000"/>
          </a:xfr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242353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2956-5666-48B1-A89B-FDFEF9EFF94C}"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38858594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7498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80888B-48CF-4622-9AB1-4F8522495053}"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124015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71C49-774F-4580-A798-D7D1BCAF515A}"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2197431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25C05-4699-4854-A86C-E1B84AADC797}"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34940550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2CE90-5FFD-43AC-9543-323B5A1C51B6}" type="datetime1">
              <a:rPr lang="en-US" smtClean="0">
                <a:solidFill>
                  <a:prstClr val="black">
                    <a:lumMod val="50000"/>
                    <a:lumOff val="50000"/>
                  </a:prstClr>
                </a:solidFill>
              </a:rPr>
              <a:t>10/4/2016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324600"/>
            <a:ext cx="1310234" cy="378505"/>
          </a:xfrm>
          <a:prstGeom prst="rect">
            <a:avLst/>
          </a:prstGeom>
        </p:spPr>
      </p:pic>
    </p:spTree>
    <p:extLst>
      <p:ext uri="{BB962C8B-B14F-4D97-AF65-F5344CB8AC3E}">
        <p14:creationId xmlns:p14="http://schemas.microsoft.com/office/powerpoint/2010/main" val="754794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BF40CDC-50F5-4BA7-8EA2-632B53FDB0D3}" type="datetime1">
              <a:rPr lang="en-US" smtClean="0">
                <a:solidFill>
                  <a:prstClr val="black">
                    <a:lumMod val="50000"/>
                    <a:lumOff val="50000"/>
                  </a:prstClr>
                </a:solidFill>
                <a:latin typeface="Trebuchet MS"/>
              </a:rPr>
              <a:t>10/4/2016</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4AF685D9-CCD3-4114-A06A-21DD342E2317}" type="slidenum">
              <a:rPr lang="en-US" smtClean="0">
                <a:solidFill>
                  <a:prstClr val="black">
                    <a:lumMod val="50000"/>
                    <a:lumOff val="50000"/>
                  </a:prstClr>
                </a:solidFill>
                <a:latin typeface="Trebuchet MS"/>
              </a:rPr>
              <a:pPr fontAlgn="auto">
                <a:spcBef>
                  <a:spcPts val="0"/>
                </a:spcBef>
                <a:spcAft>
                  <a:spcPts val="0"/>
                </a:spcAft>
              </a:pPr>
              <a:t>‹#›</a:t>
            </a:fld>
            <a:endParaRPr lang="en-US">
              <a:solidFill>
                <a:prstClr val="black">
                  <a:lumMod val="50000"/>
                  <a:lumOff val="50000"/>
                </a:prstClr>
              </a:solidFill>
              <a:latin typeface="Trebuchet MS"/>
            </a:endParaRPr>
          </a:p>
        </p:txBody>
      </p:sp>
    </p:spTree>
    <p:extLst>
      <p:ext uri="{BB962C8B-B14F-4D97-AF65-F5344CB8AC3E}">
        <p14:creationId xmlns:p14="http://schemas.microsoft.com/office/powerpoint/2010/main" val="2531966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silica-safe.org/"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ChangeArrowheads="1"/>
          </p:cNvSpPr>
          <p:nvPr/>
        </p:nvSpPr>
        <p:spPr bwMode="auto">
          <a:xfrm>
            <a:off x="196355" y="152400"/>
            <a:ext cx="8766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smtClean="0">
                <a:latin typeface="+mj-lt"/>
              </a:rPr>
              <a:t>Silica: Regulatory Update and Outreach Resources</a:t>
            </a:r>
            <a:endParaRPr lang="en-US" altLang="en-US" sz="4000" b="1" dirty="0">
              <a:latin typeface="+mj-lt"/>
            </a:endParaRPr>
          </a:p>
        </p:txBody>
      </p:sp>
      <p:pic>
        <p:nvPicPr>
          <p:cNvPr id="2054" name="Picture 6" descr="O:\Silica\Images\HAND-HELD SAWS #1.rev 5.20.1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1973" y="1981200"/>
            <a:ext cx="6585226"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2122" y="6229290"/>
            <a:ext cx="2834640" cy="400110"/>
          </a:xfrm>
          <a:prstGeom prst="rect">
            <a:avLst/>
          </a:prstGeom>
          <a:noFill/>
        </p:spPr>
        <p:txBody>
          <a:bodyPr wrap="square" rtlCol="0">
            <a:spAutoFit/>
          </a:bodyPr>
          <a:lstStyle/>
          <a:p>
            <a:pPr algn="ctr"/>
            <a:r>
              <a:rPr lang="en-US" sz="2000" b="1" dirty="0" smtClean="0">
                <a:latin typeface="+mn-lt"/>
              </a:rPr>
              <a:t>August 17, 2016</a:t>
            </a:r>
            <a:endParaRPr lang="en-US" sz="2000" b="1" dirty="0">
              <a:latin typeface="+mn-lt"/>
            </a:endParaRPr>
          </a:p>
        </p:txBody>
      </p:sp>
    </p:spTree>
    <p:extLst>
      <p:ext uri="{BB962C8B-B14F-4D97-AF65-F5344CB8AC3E}">
        <p14:creationId xmlns:p14="http://schemas.microsoft.com/office/powerpoint/2010/main" val="309410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324600"/>
            <a:ext cx="6858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err="1" smtClean="0">
                <a:solidFill>
                  <a:schemeClr val="tx1"/>
                </a:solidFill>
              </a:rPr>
              <a:t>Respirable</a:t>
            </a:r>
            <a:r>
              <a:rPr lang="en-US" altLang="en-US" sz="4000" dirty="0" smtClean="0">
                <a:solidFill>
                  <a:schemeClr val="tx1"/>
                </a:solidFill>
              </a:rPr>
              <a:t> Crystalline Silica Rule</a:t>
            </a:r>
            <a:endParaRPr lang="en-US" sz="4000" dirty="0">
              <a:solidFill>
                <a:schemeClr val="tx1"/>
              </a:solidFill>
            </a:endParaRPr>
          </a:p>
        </p:txBody>
      </p:sp>
      <p:sp>
        <p:nvSpPr>
          <p:cNvPr id="4" name="Content Placeholder 3"/>
          <p:cNvSpPr>
            <a:spLocks noGrp="1"/>
          </p:cNvSpPr>
          <p:nvPr>
            <p:ph sz="quarter" idx="13"/>
          </p:nvPr>
        </p:nvSpPr>
        <p:spPr>
          <a:xfrm>
            <a:off x="685800" y="1752600"/>
            <a:ext cx="7620000" cy="3474720"/>
          </a:xfrm>
        </p:spPr>
        <p:txBody>
          <a:bodyPr>
            <a:normAutofit/>
          </a:bodyPr>
          <a:lstStyle/>
          <a:p>
            <a:r>
              <a:rPr lang="en-US" altLang="en-US" sz="3200" dirty="0">
                <a:solidFill>
                  <a:schemeClr val="tx1"/>
                </a:solidFill>
              </a:rPr>
              <a:t>Two </a:t>
            </a:r>
            <a:r>
              <a:rPr lang="en-US" altLang="en-US" sz="3200" dirty="0" smtClean="0">
                <a:solidFill>
                  <a:schemeClr val="tx1"/>
                </a:solidFill>
              </a:rPr>
              <a:t>standards</a:t>
            </a:r>
            <a:r>
              <a:rPr lang="en-US" altLang="en-US" sz="3200" dirty="0">
                <a:solidFill>
                  <a:schemeClr val="tx1"/>
                </a:solidFill>
              </a:rPr>
              <a:t>:</a:t>
            </a:r>
          </a:p>
          <a:p>
            <a:pPr lvl="1">
              <a:buFont typeface="Arial" panose="020B0604020202020204" pitchFamily="34" charset="0"/>
              <a:buChar char="•"/>
            </a:pPr>
            <a:r>
              <a:rPr lang="en-US" altLang="en-US" sz="2800" dirty="0">
                <a:solidFill>
                  <a:schemeClr val="tx1"/>
                </a:solidFill>
              </a:rPr>
              <a:t>One for </a:t>
            </a:r>
            <a:r>
              <a:rPr lang="en-US" altLang="en-US" sz="2800" dirty="0" smtClean="0">
                <a:solidFill>
                  <a:schemeClr val="tx1"/>
                </a:solidFill>
              </a:rPr>
              <a:t>general </a:t>
            </a:r>
            <a:r>
              <a:rPr lang="en-US" altLang="en-US" sz="2800" dirty="0">
                <a:solidFill>
                  <a:schemeClr val="tx1"/>
                </a:solidFill>
              </a:rPr>
              <a:t>i</a:t>
            </a:r>
            <a:r>
              <a:rPr lang="en-US" altLang="en-US" sz="2800" dirty="0" smtClean="0">
                <a:solidFill>
                  <a:schemeClr val="tx1"/>
                </a:solidFill>
              </a:rPr>
              <a:t>ndustry </a:t>
            </a:r>
            <a:r>
              <a:rPr lang="en-US" altLang="en-US" sz="2800" dirty="0">
                <a:solidFill>
                  <a:schemeClr val="tx1"/>
                </a:solidFill>
              </a:rPr>
              <a:t>and </a:t>
            </a:r>
            <a:r>
              <a:rPr lang="en-US" altLang="en-US" sz="2800" dirty="0" smtClean="0">
                <a:solidFill>
                  <a:schemeClr val="tx1"/>
                </a:solidFill>
              </a:rPr>
              <a:t>maritime</a:t>
            </a:r>
            <a:endParaRPr lang="en-US" altLang="en-US" sz="2800" dirty="0">
              <a:solidFill>
                <a:schemeClr val="tx1"/>
              </a:solidFill>
            </a:endParaRPr>
          </a:p>
          <a:p>
            <a:pPr lvl="1">
              <a:buFont typeface="Arial" panose="020B0604020202020204" pitchFamily="34" charset="0"/>
              <a:buChar char="•"/>
            </a:pPr>
            <a:r>
              <a:rPr lang="en-US" altLang="en-US" sz="2800" dirty="0">
                <a:solidFill>
                  <a:schemeClr val="tx1"/>
                </a:solidFill>
              </a:rPr>
              <a:t>One for </a:t>
            </a:r>
            <a:r>
              <a:rPr lang="en-US" altLang="en-US" sz="2800" dirty="0" smtClean="0">
                <a:solidFill>
                  <a:schemeClr val="tx1"/>
                </a:solidFill>
              </a:rPr>
              <a:t>construction</a:t>
            </a:r>
            <a:endParaRPr lang="en-US" altLang="en-US" sz="2800" dirty="0">
              <a:solidFill>
                <a:schemeClr val="tx1"/>
              </a:solidFill>
            </a:endParaRPr>
          </a:p>
          <a:p>
            <a:r>
              <a:rPr lang="en-US" altLang="en-US" sz="3200" dirty="0">
                <a:solidFill>
                  <a:schemeClr val="tx1"/>
                </a:solidFill>
              </a:rPr>
              <a:t>Similar to other OSHA health </a:t>
            </a:r>
            <a:r>
              <a:rPr lang="en-US" altLang="en-US" sz="3200" dirty="0" smtClean="0">
                <a:solidFill>
                  <a:schemeClr val="tx1"/>
                </a:solidFill>
              </a:rPr>
              <a:t>standards and </a:t>
            </a:r>
            <a:r>
              <a:rPr lang="en-US" altLang="en-US" sz="3200" dirty="0">
                <a:solidFill>
                  <a:schemeClr val="tx1"/>
                </a:solidFill>
              </a:rPr>
              <a:t>ASTM consensus </a:t>
            </a:r>
            <a:r>
              <a:rPr lang="en-US" altLang="en-US" sz="3200" dirty="0" smtClean="0">
                <a:solidFill>
                  <a:schemeClr val="tx1"/>
                </a:solidFill>
              </a:rPr>
              <a:t>standards</a:t>
            </a:r>
            <a:endParaRPr lang="en-US" sz="3200" dirty="0">
              <a:solidFill>
                <a:schemeClr val="tx1"/>
              </a:solidFill>
            </a:endParaRPr>
          </a:p>
        </p:txBody>
      </p:sp>
    </p:spTree>
    <p:extLst>
      <p:ext uri="{BB962C8B-B14F-4D97-AF65-F5344CB8AC3E}">
        <p14:creationId xmlns:p14="http://schemas.microsoft.com/office/powerpoint/2010/main" val="251748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685800"/>
          </a:xfrm>
        </p:spPr>
        <p:txBody>
          <a:bodyPr/>
          <a:lstStyle/>
          <a:p>
            <a:r>
              <a:rPr lang="en-US" altLang="en-US" sz="4000" dirty="0" smtClean="0">
                <a:solidFill>
                  <a:schemeClr val="tx1"/>
                </a:solidFill>
              </a:rPr>
              <a:t>Construction - Scope</a:t>
            </a:r>
          </a:p>
        </p:txBody>
      </p:sp>
      <p:sp>
        <p:nvSpPr>
          <p:cNvPr id="9219" name="Rectangle 3"/>
          <p:cNvSpPr>
            <a:spLocks noGrp="1" noChangeArrowheads="1"/>
          </p:cNvSpPr>
          <p:nvPr>
            <p:ph sz="quarter" idx="13"/>
          </p:nvPr>
        </p:nvSpPr>
        <p:spPr>
          <a:xfrm>
            <a:off x="914400" y="1447800"/>
            <a:ext cx="7239000" cy="3886200"/>
          </a:xfrm>
        </p:spPr>
        <p:txBody>
          <a:bodyPr>
            <a:normAutofit/>
          </a:bodyPr>
          <a:lstStyle/>
          <a:p>
            <a:pPr>
              <a:lnSpc>
                <a:spcPct val="80000"/>
              </a:lnSpc>
              <a:spcBef>
                <a:spcPts val="600"/>
              </a:spcBef>
            </a:pPr>
            <a:r>
              <a:rPr lang="en-US" altLang="en-US" sz="3200" dirty="0" smtClean="0">
                <a:solidFill>
                  <a:schemeClr val="tx1"/>
                </a:solidFill>
              </a:rPr>
              <a:t>All occupational exposures to respirable crystalline silica are covered, unless employee exposure will remain below 25 μg/m</a:t>
            </a:r>
            <a:r>
              <a:rPr lang="en-US" altLang="en-US" sz="3200" baseline="30000" dirty="0" smtClean="0">
                <a:solidFill>
                  <a:schemeClr val="tx1"/>
                </a:solidFill>
              </a:rPr>
              <a:t>3</a:t>
            </a:r>
            <a:r>
              <a:rPr lang="en-US" altLang="en-US" sz="3200" dirty="0" smtClean="0">
                <a:solidFill>
                  <a:schemeClr val="tx1"/>
                </a:solidFill>
              </a:rPr>
              <a:t> as an 8-hr TWA under any foreseeable conditions.</a:t>
            </a:r>
          </a:p>
        </p:txBody>
      </p:sp>
      <p:sp>
        <p:nvSpPr>
          <p:cNvPr id="4" name="Slide Number Placeholder 3"/>
          <p:cNvSpPr>
            <a:spLocks noGrp="1"/>
          </p:cNvSpPr>
          <p:nvPr>
            <p:ph type="sldNum" sz="quarter" idx="12"/>
          </p:nvPr>
        </p:nvSpPr>
        <p:spPr>
          <a:xfrm>
            <a:off x="8229600" y="6172200"/>
            <a:ext cx="685800" cy="365125"/>
          </a:xfrm>
        </p:spPr>
        <p:txBody>
          <a:bodyPr/>
          <a:lstStyle/>
          <a:p>
            <a:endParaRPr lang="en-US" dirty="0">
              <a:solidFill>
                <a:prstClr val="black">
                  <a:lumMod val="50000"/>
                  <a:lumOff val="50000"/>
                </a:prstClr>
              </a:solidFill>
            </a:endParaRPr>
          </a:p>
        </p:txBody>
      </p:sp>
    </p:spTree>
    <p:extLst>
      <p:ext uri="{BB962C8B-B14F-4D97-AF65-F5344CB8AC3E}">
        <p14:creationId xmlns:p14="http://schemas.microsoft.com/office/powerpoint/2010/main" val="315272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715962"/>
            <a:ext cx="6400800" cy="5684838"/>
          </a:xfrm>
        </p:spPr>
        <p:txBody>
          <a:bodyPr>
            <a:noAutofit/>
          </a:bodyPr>
          <a:lstStyle/>
          <a:p>
            <a:pPr marL="45720" indent="0">
              <a:lnSpc>
                <a:spcPct val="80000"/>
              </a:lnSpc>
              <a:spcBef>
                <a:spcPts val="600"/>
              </a:spcBef>
              <a:buNone/>
            </a:pPr>
            <a:r>
              <a:rPr lang="en-US" altLang="en-US" dirty="0" smtClean="0">
                <a:solidFill>
                  <a:schemeClr val="tx1"/>
                </a:solidFill>
              </a:rPr>
              <a:t>(a) Scope</a:t>
            </a:r>
            <a:endParaRPr lang="en-US" altLang="en-US" dirty="0">
              <a:solidFill>
                <a:schemeClr val="tx1"/>
              </a:solidFill>
            </a:endParaRPr>
          </a:p>
          <a:p>
            <a:pPr marL="45720" indent="0">
              <a:lnSpc>
                <a:spcPct val="80000"/>
              </a:lnSpc>
              <a:spcBef>
                <a:spcPts val="600"/>
              </a:spcBef>
              <a:buNone/>
            </a:pPr>
            <a:r>
              <a:rPr lang="en-US" altLang="en-US" dirty="0" smtClean="0">
                <a:solidFill>
                  <a:schemeClr val="tx1"/>
                </a:solidFill>
              </a:rPr>
              <a:t>(b) Definitions</a:t>
            </a:r>
            <a:endParaRPr lang="en-US" altLang="en-US" dirty="0">
              <a:solidFill>
                <a:schemeClr val="tx1"/>
              </a:solidFill>
            </a:endParaRPr>
          </a:p>
          <a:p>
            <a:pPr marL="45720" indent="0" eaLnBrk="1" hangingPunct="1">
              <a:lnSpc>
                <a:spcPct val="80000"/>
              </a:lnSpc>
              <a:spcBef>
                <a:spcPts val="600"/>
              </a:spcBef>
              <a:buNone/>
            </a:pPr>
            <a:r>
              <a:rPr lang="en-US" altLang="en-US" dirty="0" smtClean="0">
                <a:solidFill>
                  <a:srgbClr val="FF0000"/>
                </a:solidFill>
              </a:rPr>
              <a:t>(c) Specified </a:t>
            </a:r>
            <a:r>
              <a:rPr lang="en-US" altLang="en-US" dirty="0">
                <a:solidFill>
                  <a:srgbClr val="FF0000"/>
                </a:solidFill>
              </a:rPr>
              <a:t>e</a:t>
            </a:r>
            <a:r>
              <a:rPr lang="en-US" altLang="en-US" dirty="0" smtClean="0">
                <a:solidFill>
                  <a:srgbClr val="FF0000"/>
                </a:solidFill>
              </a:rPr>
              <a:t>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marL="45720" indent="0" eaLnBrk="1" hangingPunct="1">
              <a:lnSpc>
                <a:spcPct val="80000"/>
              </a:lnSpc>
              <a:spcBef>
                <a:spcPts val="600"/>
              </a:spcBef>
              <a:buNone/>
            </a:pPr>
            <a:r>
              <a:rPr lang="en-US" altLang="en-US" dirty="0">
                <a:solidFill>
                  <a:srgbClr val="FF0000"/>
                </a:solidFill>
              </a:rPr>
              <a:t>	</a:t>
            </a:r>
            <a:r>
              <a:rPr lang="en-US" altLang="en-US" b="1" dirty="0" smtClean="0">
                <a:solidFill>
                  <a:srgbClr val="FF0000"/>
                </a:solidFill>
              </a:rPr>
              <a:t>OR</a:t>
            </a:r>
          </a:p>
          <a:p>
            <a:pPr marL="45720" indent="0">
              <a:lnSpc>
                <a:spcPct val="80000"/>
              </a:lnSpc>
              <a:spcBef>
                <a:spcPts val="600"/>
              </a:spcBef>
              <a:buNone/>
            </a:pPr>
            <a:r>
              <a:rPr lang="en-US" altLang="en-US" dirty="0" smtClean="0">
                <a:solidFill>
                  <a:srgbClr val="FF0000"/>
                </a:solidFill>
              </a:rPr>
              <a:t>(d) Alternative exposure </a:t>
            </a:r>
            <a:r>
              <a:rPr lang="en-US" altLang="en-US" dirty="0">
                <a:solidFill>
                  <a:srgbClr val="FF0000"/>
                </a:solidFill>
              </a:rPr>
              <a:t>c</a:t>
            </a:r>
            <a:r>
              <a:rPr lang="en-US" altLang="en-US" dirty="0" smtClean="0">
                <a:solidFill>
                  <a:srgbClr val="FF0000"/>
                </a:solidFill>
              </a:rPr>
              <a:t>ontrol </a:t>
            </a:r>
            <a:r>
              <a:rPr lang="en-US" altLang="en-US" dirty="0">
                <a:solidFill>
                  <a:srgbClr val="FF0000"/>
                </a:solidFill>
              </a:rPr>
              <a:t>m</a:t>
            </a:r>
            <a:r>
              <a:rPr lang="en-US" altLang="en-US" dirty="0" smtClean="0">
                <a:solidFill>
                  <a:srgbClr val="FF0000"/>
                </a:solidFill>
              </a:rPr>
              <a:t>ethods</a:t>
            </a:r>
          </a:p>
          <a:p>
            <a:pPr lvl="1">
              <a:lnSpc>
                <a:spcPct val="80000"/>
              </a:lnSpc>
              <a:spcBef>
                <a:spcPts val="600"/>
              </a:spcBef>
              <a:buFont typeface="Arial" panose="020B0604020202020204" pitchFamily="34" charset="0"/>
              <a:buChar char="•"/>
            </a:pPr>
            <a:r>
              <a:rPr lang="en-US" altLang="en-US" dirty="0" smtClean="0">
                <a:solidFill>
                  <a:srgbClr val="FF0000"/>
                </a:solidFill>
              </a:rPr>
              <a:t>PEL</a:t>
            </a:r>
          </a:p>
          <a:p>
            <a:pPr lvl="1">
              <a:lnSpc>
                <a:spcPct val="80000"/>
              </a:lnSpc>
              <a:spcBef>
                <a:spcPts val="600"/>
              </a:spcBef>
              <a:buFont typeface="Arial" panose="020B0604020202020204" pitchFamily="34" charset="0"/>
              <a:buChar char="•"/>
            </a:pPr>
            <a:r>
              <a:rPr lang="en-US" altLang="en-US" dirty="0" smtClean="0">
                <a:solidFill>
                  <a:srgbClr val="FF0000"/>
                </a:solidFill>
              </a:rPr>
              <a:t>Exposure Assessment</a:t>
            </a:r>
          </a:p>
          <a:p>
            <a:pPr lvl="1">
              <a:lnSpc>
                <a:spcPct val="80000"/>
              </a:lnSpc>
              <a:spcBef>
                <a:spcPts val="600"/>
              </a:spcBef>
              <a:buFont typeface="Arial" panose="020B0604020202020204" pitchFamily="34" charset="0"/>
              <a:buChar char="•"/>
            </a:pPr>
            <a:r>
              <a:rPr lang="en-US" altLang="en-US" dirty="0" smtClean="0">
                <a:solidFill>
                  <a:srgbClr val="FF0000"/>
                </a:solidFill>
              </a:rPr>
              <a:t>Methods of Compliance</a:t>
            </a:r>
          </a:p>
          <a:p>
            <a:pPr marL="45720" indent="0">
              <a:lnSpc>
                <a:spcPct val="80000"/>
              </a:lnSpc>
              <a:spcBef>
                <a:spcPts val="600"/>
              </a:spcBef>
              <a:buNone/>
            </a:pPr>
            <a:r>
              <a:rPr lang="en-US" altLang="en-US" dirty="0" smtClean="0">
                <a:solidFill>
                  <a:schemeClr val="tx1"/>
                </a:solidFill>
              </a:rPr>
              <a:t>(e) Respiratory protection</a:t>
            </a:r>
          </a:p>
          <a:p>
            <a:pPr marL="45720" indent="0">
              <a:lnSpc>
                <a:spcPct val="80000"/>
              </a:lnSpc>
              <a:spcBef>
                <a:spcPts val="600"/>
              </a:spcBef>
              <a:buNone/>
            </a:pPr>
            <a:r>
              <a:rPr lang="en-US" altLang="en-US" dirty="0" smtClean="0">
                <a:solidFill>
                  <a:schemeClr val="tx1"/>
                </a:solidFill>
              </a:rPr>
              <a:t>(f) Housekeeping</a:t>
            </a:r>
            <a:endParaRPr lang="en-US" altLang="en-US" dirty="0">
              <a:solidFill>
                <a:schemeClr val="tx1"/>
              </a:solidFill>
            </a:endParaRPr>
          </a:p>
          <a:p>
            <a:pPr marL="45720" indent="0">
              <a:lnSpc>
                <a:spcPct val="80000"/>
              </a:lnSpc>
              <a:spcBef>
                <a:spcPts val="600"/>
              </a:spcBef>
              <a:buNone/>
            </a:pPr>
            <a:r>
              <a:rPr lang="en-US" altLang="en-US" dirty="0" smtClean="0">
                <a:solidFill>
                  <a:schemeClr val="tx1"/>
                </a:solidFill>
              </a:rPr>
              <a:t>(g) Written exposure control plan</a:t>
            </a:r>
          </a:p>
          <a:p>
            <a:pPr marL="45720" indent="0">
              <a:lnSpc>
                <a:spcPct val="80000"/>
              </a:lnSpc>
              <a:spcBef>
                <a:spcPts val="600"/>
              </a:spcBef>
              <a:buNone/>
            </a:pPr>
            <a:r>
              <a:rPr lang="en-US" altLang="en-US" dirty="0" smtClean="0">
                <a:solidFill>
                  <a:schemeClr val="tx1"/>
                </a:solidFill>
              </a:rPr>
              <a:t>(h) Medical </a:t>
            </a:r>
            <a:r>
              <a:rPr lang="en-US" altLang="en-US" dirty="0">
                <a:solidFill>
                  <a:schemeClr val="tx1"/>
                </a:solidFill>
              </a:rPr>
              <a:t>s</a:t>
            </a:r>
            <a:r>
              <a:rPr lang="en-US" altLang="en-US" dirty="0" smtClean="0">
                <a:solidFill>
                  <a:schemeClr val="tx1"/>
                </a:solidFill>
              </a:rPr>
              <a:t>urveillance </a:t>
            </a:r>
          </a:p>
          <a:p>
            <a:pPr marL="45720" indent="0" eaLnBrk="1" hangingPunct="1">
              <a:lnSpc>
                <a:spcPct val="80000"/>
              </a:lnSpc>
              <a:spcBef>
                <a:spcPts val="600"/>
              </a:spcBef>
              <a:buNone/>
            </a:pPr>
            <a:r>
              <a:rPr lang="en-US" altLang="en-US" dirty="0" smtClean="0">
                <a:solidFill>
                  <a:schemeClr val="tx1"/>
                </a:solidFill>
              </a:rPr>
              <a:t>(</a:t>
            </a:r>
            <a:r>
              <a:rPr lang="en-US" altLang="en-US" dirty="0" err="1" smtClean="0">
                <a:solidFill>
                  <a:schemeClr val="tx1"/>
                </a:solidFill>
              </a:rPr>
              <a:t>i</a:t>
            </a:r>
            <a:r>
              <a:rPr lang="en-US" altLang="en-US" dirty="0" smtClean="0">
                <a:solidFill>
                  <a:schemeClr val="tx1"/>
                </a:solidFill>
              </a:rPr>
              <a:t>) Communication of silica </a:t>
            </a:r>
            <a:r>
              <a:rPr lang="en-US" altLang="en-US" dirty="0">
                <a:solidFill>
                  <a:schemeClr val="tx1"/>
                </a:solidFill>
              </a:rPr>
              <a:t>h</a:t>
            </a:r>
            <a:r>
              <a:rPr lang="en-US" altLang="en-US" dirty="0" smtClean="0">
                <a:solidFill>
                  <a:schemeClr val="tx1"/>
                </a:solidFill>
              </a:rPr>
              <a:t>azards </a:t>
            </a:r>
          </a:p>
          <a:p>
            <a:pPr marL="45720" indent="0" eaLnBrk="1" hangingPunct="1">
              <a:lnSpc>
                <a:spcPct val="80000"/>
              </a:lnSpc>
              <a:spcBef>
                <a:spcPts val="600"/>
              </a:spcBef>
              <a:buNone/>
            </a:pPr>
            <a:r>
              <a:rPr lang="en-US" altLang="en-US" dirty="0" smtClean="0">
                <a:solidFill>
                  <a:schemeClr val="tx1"/>
                </a:solidFill>
              </a:rPr>
              <a:t>(j) Recordkeeping</a:t>
            </a:r>
          </a:p>
          <a:p>
            <a:pPr marL="45720" indent="0" eaLnBrk="1" hangingPunct="1">
              <a:lnSpc>
                <a:spcPct val="80000"/>
              </a:lnSpc>
              <a:spcBef>
                <a:spcPts val="600"/>
              </a:spcBef>
              <a:buNone/>
            </a:pPr>
            <a:r>
              <a:rPr lang="en-US" altLang="en-US" dirty="0" smtClean="0">
                <a:solidFill>
                  <a:schemeClr val="tx1"/>
                </a:solidFill>
              </a:rPr>
              <a:t>(k) Dates</a:t>
            </a:r>
          </a:p>
        </p:txBody>
      </p:sp>
    </p:spTree>
    <p:extLst>
      <p:ext uri="{BB962C8B-B14F-4D97-AF65-F5344CB8AC3E}">
        <p14:creationId xmlns:p14="http://schemas.microsoft.com/office/powerpoint/2010/main" val="298462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381000"/>
            <a:ext cx="8229600" cy="914400"/>
          </a:xfrm>
        </p:spPr>
        <p:txBody>
          <a:bodyPr/>
          <a:lstStyle/>
          <a:p>
            <a:r>
              <a:rPr lang="en-US" altLang="en-US" sz="3600" dirty="0" smtClean="0">
                <a:solidFill>
                  <a:schemeClr val="tx1"/>
                </a:solidFill>
              </a:rPr>
              <a:t>Construction -</a:t>
            </a:r>
            <a:br>
              <a:rPr lang="en-US" altLang="en-US" sz="3600" dirty="0" smtClean="0">
                <a:solidFill>
                  <a:schemeClr val="tx1"/>
                </a:solidFill>
              </a:rPr>
            </a:br>
            <a:r>
              <a:rPr lang="en-US" altLang="en-US" sz="3600" kern="0" dirty="0" smtClean="0">
                <a:solidFill>
                  <a:schemeClr val="tx1"/>
                </a:solidFill>
              </a:rPr>
              <a:t>Specified </a:t>
            </a:r>
            <a:r>
              <a:rPr lang="en-US" altLang="en-US" sz="3600" kern="0" dirty="0">
                <a:solidFill>
                  <a:schemeClr val="tx1"/>
                </a:solidFill>
              </a:rPr>
              <a:t>E</a:t>
            </a:r>
            <a:r>
              <a:rPr lang="en-US" altLang="en-US" sz="3600" kern="0" dirty="0" smtClean="0">
                <a:solidFill>
                  <a:schemeClr val="tx1"/>
                </a:solidFill>
              </a:rPr>
              <a:t>xposure </a:t>
            </a:r>
            <a:r>
              <a:rPr lang="en-US" altLang="en-US" sz="3600" kern="0" dirty="0">
                <a:solidFill>
                  <a:schemeClr val="tx1"/>
                </a:solidFill>
              </a:rPr>
              <a:t>C</a:t>
            </a:r>
            <a:r>
              <a:rPr lang="en-US" altLang="en-US" sz="3600" kern="0" dirty="0" smtClean="0">
                <a:solidFill>
                  <a:schemeClr val="tx1"/>
                </a:solidFill>
              </a:rPr>
              <a:t>ontrol Methods</a:t>
            </a:r>
            <a:endParaRPr lang="en-US" altLang="en-US" sz="3600" dirty="0" smtClean="0">
              <a:solidFill>
                <a:schemeClr val="tx1"/>
              </a:solidFill>
            </a:endParaRPr>
          </a:p>
        </p:txBody>
      </p:sp>
      <p:sp>
        <p:nvSpPr>
          <p:cNvPr id="6" name="Rectangle 3"/>
          <p:cNvSpPr txBox="1">
            <a:spLocks noChangeArrowheads="1"/>
          </p:cNvSpPr>
          <p:nvPr/>
        </p:nvSpPr>
        <p:spPr bwMode="auto">
          <a:xfrm>
            <a:off x="533400" y="1981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t>Table </a:t>
            </a:r>
            <a:r>
              <a:rPr lang="en-US" altLang="en-US" sz="2800" dirty="0"/>
              <a:t>1 in the construction standard matches </a:t>
            </a:r>
            <a:r>
              <a:rPr lang="en-US" altLang="en-US" sz="2800" dirty="0" smtClean="0"/>
              <a:t>18 tasks </a:t>
            </a:r>
            <a:r>
              <a:rPr lang="en-US" altLang="en-US" sz="2800" dirty="0"/>
              <a:t>with effective dust control methods </a:t>
            </a:r>
            <a:r>
              <a:rPr lang="en-US" altLang="en-US" sz="2800" dirty="0" smtClean="0"/>
              <a:t>and, in some cases, respirator requirements.</a:t>
            </a:r>
          </a:p>
          <a:p>
            <a:pPr eaLnBrk="1" hangingPunct="1">
              <a:buClr>
                <a:srgbClr val="FF0000"/>
              </a:buClr>
              <a:buFont typeface="Wingdings" panose="05000000000000000000" pitchFamily="2" charset="2"/>
              <a:buChar char="v"/>
              <a:defRPr/>
            </a:pPr>
            <a:r>
              <a:rPr lang="en-US" altLang="en-US" sz="2800" kern="0" dirty="0" smtClean="0"/>
              <a:t>Employers that fully </a:t>
            </a:r>
            <a:r>
              <a:rPr lang="en-US" altLang="en-US" sz="2800" kern="0" dirty="0"/>
              <a:t>and properly implement </a:t>
            </a:r>
            <a:r>
              <a:rPr lang="en-US" altLang="en-US" sz="2800" kern="0" dirty="0" smtClean="0"/>
              <a:t>controls on </a:t>
            </a:r>
            <a:r>
              <a:rPr lang="en-US" altLang="en-US" sz="2800" kern="0" dirty="0"/>
              <a:t>Table </a:t>
            </a:r>
            <a:r>
              <a:rPr lang="en-US" altLang="en-US" sz="2800" kern="0" dirty="0" smtClean="0"/>
              <a:t>1 do not have to:</a:t>
            </a:r>
          </a:p>
          <a:p>
            <a:pPr lvl="1" eaLnBrk="1" hangingPunct="1">
              <a:buClr>
                <a:srgbClr val="FF0000"/>
              </a:buClr>
              <a:buFont typeface="Arial" panose="020B0604020202020204" pitchFamily="34" charset="0"/>
              <a:buChar char="•"/>
              <a:defRPr/>
            </a:pPr>
            <a:r>
              <a:rPr lang="en-US" altLang="en-US" sz="2400" kern="0" dirty="0"/>
              <a:t>C</a:t>
            </a:r>
            <a:r>
              <a:rPr lang="en-US" altLang="en-US" sz="2400" kern="0" dirty="0" smtClean="0"/>
              <a:t>omply with the PEL</a:t>
            </a:r>
          </a:p>
          <a:p>
            <a:pPr lvl="1" eaLnBrk="1" hangingPunct="1">
              <a:buClr>
                <a:srgbClr val="FF0000"/>
              </a:buClr>
              <a:buFont typeface="Arial" panose="020B0604020202020204" pitchFamily="34" charset="0"/>
              <a:buChar char="•"/>
              <a:defRPr/>
            </a:pPr>
            <a:r>
              <a:rPr lang="en-US" altLang="en-US" sz="2400" kern="0" dirty="0" smtClean="0"/>
              <a:t>Conduct exposure assessments for employees engaged in those tasks</a:t>
            </a:r>
          </a:p>
          <a:p>
            <a:pPr eaLnBrk="1" hangingPunct="1">
              <a:buClr>
                <a:srgbClr val="FF0000"/>
              </a:buClr>
              <a:buFont typeface="Arial" panose="020B0604020202020204" pitchFamily="34" charset="0"/>
              <a:buChar char="•"/>
              <a:defRPr/>
            </a:pPr>
            <a:endParaRPr lang="en-US" altLang="en-US" sz="2400" kern="0" dirty="0"/>
          </a:p>
        </p:txBody>
      </p:sp>
      <p:sp>
        <p:nvSpPr>
          <p:cNvPr id="4" name="Slide Number Placeholder 3"/>
          <p:cNvSpPr>
            <a:spLocks noGrp="1"/>
          </p:cNvSpPr>
          <p:nvPr>
            <p:ph type="sldNum" sz="quarter" idx="12"/>
          </p:nvPr>
        </p:nvSpPr>
        <p:spPr>
          <a:xfrm>
            <a:off x="8153400" y="6172200"/>
            <a:ext cx="609600" cy="365125"/>
          </a:xfrm>
        </p:spPr>
        <p:txBody>
          <a:bodyPr/>
          <a:lstStyle/>
          <a:p>
            <a:endParaRPr lang="en-US" dirty="0">
              <a:solidFill>
                <a:prstClr val="black">
                  <a:lumMod val="50000"/>
                  <a:lumOff val="50000"/>
                </a:prstClr>
              </a:solidFill>
            </a:endParaRPr>
          </a:p>
        </p:txBody>
      </p:sp>
    </p:spTree>
    <p:extLst>
      <p:ext uri="{BB962C8B-B14F-4D97-AF65-F5344CB8AC3E}">
        <p14:creationId xmlns:p14="http://schemas.microsoft.com/office/powerpoint/2010/main" val="401718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60"/>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838200"/>
            <a:ext cx="6400800" cy="5684838"/>
          </a:xfrm>
        </p:spPr>
        <p:txBody>
          <a:bodyPr>
            <a:noAutofit/>
          </a:bodyPr>
          <a:lstStyle/>
          <a:p>
            <a:pPr marL="45720" indent="0">
              <a:lnSpc>
                <a:spcPct val="80000"/>
              </a:lnSpc>
              <a:spcBef>
                <a:spcPts val="600"/>
              </a:spcBef>
              <a:buNone/>
            </a:pPr>
            <a:r>
              <a:rPr lang="en-US" altLang="en-US" dirty="0" smtClean="0">
                <a:solidFill>
                  <a:schemeClr val="tx1"/>
                </a:solidFill>
              </a:rPr>
              <a:t>(d) Alternative exposure </a:t>
            </a:r>
            <a:r>
              <a:rPr lang="en-US" altLang="en-US" dirty="0">
                <a:solidFill>
                  <a:schemeClr val="tx1"/>
                </a:solidFill>
              </a:rPr>
              <a:t>c</a:t>
            </a:r>
            <a:r>
              <a:rPr lang="en-US" altLang="en-US" dirty="0" smtClean="0">
                <a:solidFill>
                  <a:schemeClr val="tx1"/>
                </a:solidFill>
              </a:rPr>
              <a:t>ontrol </a:t>
            </a:r>
            <a:r>
              <a:rPr lang="en-US" altLang="en-US" dirty="0">
                <a:solidFill>
                  <a:schemeClr val="tx1"/>
                </a:solidFill>
              </a:rPr>
              <a:t>m</a:t>
            </a:r>
            <a:r>
              <a:rPr lang="en-US" altLang="en-US" dirty="0" smtClean="0">
                <a:solidFill>
                  <a:schemeClr val="tx1"/>
                </a:solidFill>
              </a:rPr>
              <a:t>ethods</a:t>
            </a:r>
          </a:p>
          <a:p>
            <a:pPr lvl="1">
              <a:lnSpc>
                <a:spcPct val="80000"/>
              </a:lnSpc>
              <a:spcBef>
                <a:spcPts val="600"/>
              </a:spcBef>
              <a:buFont typeface="Arial" panose="020B0604020202020204" pitchFamily="34" charset="0"/>
              <a:buChar char="•"/>
            </a:pPr>
            <a:r>
              <a:rPr lang="en-US" altLang="en-US" dirty="0" smtClean="0">
                <a:solidFill>
                  <a:schemeClr val="tx1"/>
                </a:solidFill>
              </a:rPr>
              <a:t>PEL</a:t>
            </a:r>
          </a:p>
          <a:p>
            <a:pPr lvl="2">
              <a:lnSpc>
                <a:spcPct val="80000"/>
              </a:lnSpc>
              <a:spcBef>
                <a:spcPts val="600"/>
              </a:spcBef>
              <a:buFont typeface="Arial" panose="020B0604020202020204" pitchFamily="34" charset="0"/>
              <a:buChar char="•"/>
            </a:pPr>
            <a:r>
              <a:rPr lang="en-US" altLang="en-US" dirty="0" smtClean="0">
                <a:solidFill>
                  <a:schemeClr val="tx1"/>
                </a:solidFill>
              </a:rPr>
              <a:t>50ug/m</a:t>
            </a:r>
            <a:r>
              <a:rPr lang="en-US" altLang="en-US" baseline="30000" dirty="0" smtClean="0">
                <a:solidFill>
                  <a:schemeClr val="tx1"/>
                </a:solidFill>
              </a:rPr>
              <a:t>3</a:t>
            </a:r>
          </a:p>
          <a:p>
            <a:pPr lvl="1">
              <a:lnSpc>
                <a:spcPct val="80000"/>
              </a:lnSpc>
              <a:spcBef>
                <a:spcPts val="600"/>
              </a:spcBef>
              <a:buFont typeface="Arial" panose="020B0604020202020204" pitchFamily="34" charset="0"/>
              <a:buChar char="•"/>
            </a:pPr>
            <a:r>
              <a:rPr lang="en-US" altLang="en-US" dirty="0" smtClean="0">
                <a:solidFill>
                  <a:schemeClr val="tx1"/>
                </a:solidFill>
              </a:rPr>
              <a:t>Exposure Assessment</a:t>
            </a:r>
          </a:p>
          <a:p>
            <a:pPr lvl="2">
              <a:lnSpc>
                <a:spcPct val="80000"/>
              </a:lnSpc>
              <a:spcBef>
                <a:spcPts val="600"/>
              </a:spcBef>
              <a:buFont typeface="Arial" panose="020B0604020202020204" pitchFamily="34" charset="0"/>
              <a:buChar char="•"/>
            </a:pPr>
            <a:r>
              <a:rPr lang="en-US" altLang="en-US" dirty="0" smtClean="0">
                <a:solidFill>
                  <a:schemeClr val="tx1"/>
                </a:solidFill>
              </a:rPr>
              <a:t>Objective Data</a:t>
            </a:r>
          </a:p>
          <a:p>
            <a:pPr lvl="2">
              <a:lnSpc>
                <a:spcPct val="80000"/>
              </a:lnSpc>
              <a:spcBef>
                <a:spcPts val="600"/>
              </a:spcBef>
              <a:buFont typeface="Arial" panose="020B0604020202020204" pitchFamily="34" charset="0"/>
              <a:buChar char="•"/>
            </a:pPr>
            <a:r>
              <a:rPr lang="en-US" altLang="en-US" dirty="0" smtClean="0">
                <a:solidFill>
                  <a:schemeClr val="tx1"/>
                </a:solidFill>
              </a:rPr>
              <a:t>Scheduled Monitoring</a:t>
            </a:r>
          </a:p>
          <a:p>
            <a:pPr lvl="3">
              <a:lnSpc>
                <a:spcPct val="80000"/>
              </a:lnSpc>
              <a:spcBef>
                <a:spcPts val="600"/>
              </a:spcBef>
              <a:buFont typeface="Arial" panose="020B0604020202020204" pitchFamily="34" charset="0"/>
              <a:buChar char="•"/>
            </a:pPr>
            <a:r>
              <a:rPr lang="en-US" altLang="en-US" dirty="0" smtClean="0">
                <a:solidFill>
                  <a:schemeClr val="tx1"/>
                </a:solidFill>
              </a:rPr>
              <a:t>Initial &lt;25ug/m</a:t>
            </a:r>
            <a:r>
              <a:rPr lang="en-US" altLang="en-US" baseline="30000" dirty="0" smtClean="0">
                <a:solidFill>
                  <a:schemeClr val="tx1"/>
                </a:solidFill>
              </a:rPr>
              <a:t>3 (</a:t>
            </a:r>
            <a:r>
              <a:rPr lang="en-US" altLang="en-US" dirty="0" smtClean="0">
                <a:solidFill>
                  <a:schemeClr val="tx1"/>
                </a:solidFill>
              </a:rPr>
              <a:t>AL) discontinue monitoring</a:t>
            </a:r>
          </a:p>
          <a:p>
            <a:pPr lvl="3">
              <a:lnSpc>
                <a:spcPct val="80000"/>
              </a:lnSpc>
              <a:spcBef>
                <a:spcPts val="600"/>
              </a:spcBef>
              <a:buFont typeface="Arial" panose="020B0604020202020204" pitchFamily="34" charset="0"/>
              <a:buChar char="•"/>
            </a:pPr>
            <a:r>
              <a:rPr lang="en-US" altLang="en-US" dirty="0" smtClean="0">
                <a:solidFill>
                  <a:schemeClr val="tx1"/>
                </a:solidFill>
              </a:rPr>
              <a:t>If = or &gt; AL but &lt;PEL monitor within 6 months</a:t>
            </a:r>
          </a:p>
          <a:p>
            <a:pPr lvl="3">
              <a:lnSpc>
                <a:spcPct val="80000"/>
              </a:lnSpc>
              <a:spcBef>
                <a:spcPts val="600"/>
              </a:spcBef>
              <a:buFont typeface="Arial" panose="020B0604020202020204" pitchFamily="34" charset="0"/>
              <a:buChar char="•"/>
            </a:pPr>
            <a:r>
              <a:rPr lang="en-US" altLang="en-US" dirty="0" smtClean="0">
                <a:solidFill>
                  <a:schemeClr val="tx1"/>
                </a:solidFill>
              </a:rPr>
              <a:t>If &gt;PEL monitor within 3 months</a:t>
            </a:r>
          </a:p>
          <a:p>
            <a:pPr lvl="3">
              <a:lnSpc>
                <a:spcPct val="80000"/>
              </a:lnSpc>
              <a:spcBef>
                <a:spcPts val="600"/>
              </a:spcBef>
              <a:buFont typeface="Arial" panose="020B0604020202020204" pitchFamily="34" charset="0"/>
              <a:buChar char="•"/>
            </a:pPr>
            <a:r>
              <a:rPr lang="en-US" altLang="en-US" dirty="0" smtClean="0">
                <a:solidFill>
                  <a:schemeClr val="tx1"/>
                </a:solidFill>
              </a:rPr>
              <a:t>Non “initial monitoring” within 6 months if 2 consecutive measurements &gt; 7 days apart are below AL discontinue monitoring</a:t>
            </a:r>
          </a:p>
          <a:p>
            <a:pPr lvl="2">
              <a:lnSpc>
                <a:spcPct val="80000"/>
              </a:lnSpc>
              <a:spcBef>
                <a:spcPts val="600"/>
              </a:spcBef>
              <a:buFont typeface="Arial" panose="020B0604020202020204" pitchFamily="34" charset="0"/>
              <a:buChar char="•"/>
            </a:pPr>
            <a:r>
              <a:rPr lang="en-US" altLang="en-US" dirty="0" smtClean="0">
                <a:solidFill>
                  <a:schemeClr val="tx1"/>
                </a:solidFill>
              </a:rPr>
              <a:t>Reassessment</a:t>
            </a:r>
          </a:p>
          <a:p>
            <a:pPr lvl="3">
              <a:lnSpc>
                <a:spcPct val="80000"/>
              </a:lnSpc>
              <a:spcBef>
                <a:spcPts val="600"/>
              </a:spcBef>
              <a:buFont typeface="Arial" panose="020B0604020202020204" pitchFamily="34" charset="0"/>
              <a:buChar char="•"/>
            </a:pPr>
            <a:r>
              <a:rPr lang="en-US" altLang="en-US" dirty="0" smtClean="0">
                <a:solidFill>
                  <a:schemeClr val="tx1"/>
                </a:solidFill>
              </a:rPr>
              <a:t>Required if changes made in production, process, control equipment, personnel, or work practices may result in new or additional exposure &gt;AL</a:t>
            </a:r>
          </a:p>
        </p:txBody>
      </p:sp>
    </p:spTree>
    <p:extLst>
      <p:ext uri="{BB962C8B-B14F-4D97-AF65-F5344CB8AC3E}">
        <p14:creationId xmlns:p14="http://schemas.microsoft.com/office/powerpoint/2010/main" val="372426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167846"/>
            <a:ext cx="6400800" cy="5684838"/>
          </a:xfrm>
        </p:spPr>
        <p:txBody>
          <a:bodyPr>
            <a:noAutofit/>
          </a:bodyPr>
          <a:lstStyle/>
          <a:p>
            <a:pPr marL="45720" indent="0">
              <a:lnSpc>
                <a:spcPct val="80000"/>
              </a:lnSpc>
              <a:spcBef>
                <a:spcPts val="600"/>
              </a:spcBef>
              <a:buNone/>
            </a:pPr>
            <a:r>
              <a:rPr lang="en-US" altLang="en-US" dirty="0" smtClean="0">
                <a:solidFill>
                  <a:schemeClr val="tx1"/>
                </a:solidFill>
              </a:rPr>
              <a:t>(d) Alternative exposure </a:t>
            </a:r>
            <a:r>
              <a:rPr lang="en-US" altLang="en-US" dirty="0">
                <a:solidFill>
                  <a:schemeClr val="tx1"/>
                </a:solidFill>
              </a:rPr>
              <a:t>c</a:t>
            </a:r>
            <a:r>
              <a:rPr lang="en-US" altLang="en-US" dirty="0" smtClean="0">
                <a:solidFill>
                  <a:schemeClr val="tx1"/>
                </a:solidFill>
              </a:rPr>
              <a:t>ontrol </a:t>
            </a:r>
            <a:r>
              <a:rPr lang="en-US" altLang="en-US" dirty="0">
                <a:solidFill>
                  <a:schemeClr val="tx1"/>
                </a:solidFill>
              </a:rPr>
              <a:t>m</a:t>
            </a:r>
            <a:r>
              <a:rPr lang="en-US" altLang="en-US" dirty="0" smtClean="0">
                <a:solidFill>
                  <a:schemeClr val="tx1"/>
                </a:solidFill>
              </a:rPr>
              <a:t>ethods</a:t>
            </a:r>
          </a:p>
          <a:p>
            <a:pPr lvl="2">
              <a:lnSpc>
                <a:spcPct val="80000"/>
              </a:lnSpc>
              <a:spcBef>
                <a:spcPts val="600"/>
              </a:spcBef>
              <a:buFont typeface="Arial" panose="020B0604020202020204" pitchFamily="34" charset="0"/>
              <a:buChar char="•"/>
            </a:pPr>
            <a:r>
              <a:rPr lang="en-US" altLang="en-US" dirty="0" smtClean="0">
                <a:solidFill>
                  <a:schemeClr val="tx1"/>
                </a:solidFill>
              </a:rPr>
              <a:t>Sample analysis </a:t>
            </a:r>
            <a:r>
              <a:rPr lang="en-US" altLang="en-US" dirty="0">
                <a:solidFill>
                  <a:schemeClr val="tx1"/>
                </a:solidFill>
              </a:rPr>
              <a:t>in accordance with Appendix A (6/23/18)</a:t>
            </a:r>
          </a:p>
          <a:p>
            <a:pPr lvl="2">
              <a:lnSpc>
                <a:spcPct val="80000"/>
              </a:lnSpc>
              <a:spcBef>
                <a:spcPts val="600"/>
              </a:spcBef>
              <a:buFont typeface="Arial" panose="020B0604020202020204" pitchFamily="34" charset="0"/>
              <a:buChar char="•"/>
            </a:pPr>
            <a:r>
              <a:rPr lang="en-US" altLang="en-US" dirty="0">
                <a:solidFill>
                  <a:schemeClr val="tx1"/>
                </a:solidFill>
              </a:rPr>
              <a:t>Notify workers of results and if &gt; PEL how exposure is being reduced</a:t>
            </a:r>
          </a:p>
          <a:p>
            <a:pPr lvl="2">
              <a:lnSpc>
                <a:spcPct val="80000"/>
              </a:lnSpc>
              <a:spcBef>
                <a:spcPts val="600"/>
              </a:spcBef>
              <a:buFont typeface="Arial" panose="020B0604020202020204" pitchFamily="34" charset="0"/>
              <a:buChar char="•"/>
            </a:pPr>
            <a:r>
              <a:rPr lang="en-US" altLang="en-US" dirty="0">
                <a:solidFill>
                  <a:schemeClr val="tx1"/>
                </a:solidFill>
              </a:rPr>
              <a:t>Provide employees opportunity to observe monitoring</a:t>
            </a:r>
          </a:p>
          <a:p>
            <a:pPr lvl="1">
              <a:lnSpc>
                <a:spcPct val="80000"/>
              </a:lnSpc>
              <a:spcBef>
                <a:spcPts val="600"/>
              </a:spcBef>
              <a:buFont typeface="Arial" panose="020B0604020202020204" pitchFamily="34" charset="0"/>
              <a:buChar char="•"/>
            </a:pPr>
            <a:endParaRPr lang="en-US" altLang="en-US" dirty="0" smtClean="0">
              <a:solidFill>
                <a:schemeClr val="tx1"/>
              </a:solidFill>
            </a:endParaRPr>
          </a:p>
          <a:p>
            <a:pPr lvl="1">
              <a:lnSpc>
                <a:spcPct val="80000"/>
              </a:lnSpc>
              <a:spcBef>
                <a:spcPts val="600"/>
              </a:spcBef>
              <a:buFont typeface="Arial" panose="020B0604020202020204" pitchFamily="34" charset="0"/>
              <a:buChar char="•"/>
            </a:pPr>
            <a:r>
              <a:rPr lang="en-US" altLang="en-US" dirty="0" smtClean="0">
                <a:solidFill>
                  <a:schemeClr val="tx1"/>
                </a:solidFill>
              </a:rPr>
              <a:t>Methods of Compliance</a:t>
            </a:r>
          </a:p>
          <a:p>
            <a:pPr lvl="2">
              <a:lnSpc>
                <a:spcPct val="80000"/>
              </a:lnSpc>
              <a:spcBef>
                <a:spcPts val="600"/>
              </a:spcBef>
              <a:buFont typeface="Arial" panose="020B0604020202020204" pitchFamily="34" charset="0"/>
              <a:buChar char="•"/>
            </a:pPr>
            <a:r>
              <a:rPr lang="en-US" altLang="en-US" dirty="0" smtClean="0">
                <a:solidFill>
                  <a:schemeClr val="tx1"/>
                </a:solidFill>
              </a:rPr>
              <a:t>Engineering and work practice controls required to reduce exposure to at or &lt; PEL unless infeasible then lowest level possible</a:t>
            </a:r>
          </a:p>
          <a:p>
            <a:pPr lvl="2">
              <a:lnSpc>
                <a:spcPct val="80000"/>
              </a:lnSpc>
              <a:spcBef>
                <a:spcPts val="600"/>
              </a:spcBef>
              <a:buFont typeface="Arial" panose="020B0604020202020204" pitchFamily="34" charset="0"/>
              <a:buChar char="•"/>
            </a:pPr>
            <a:r>
              <a:rPr lang="en-US" altLang="en-US" dirty="0" smtClean="0">
                <a:solidFill>
                  <a:schemeClr val="tx1"/>
                </a:solidFill>
              </a:rPr>
              <a:t>Abrasive blasting follow this standard and 1926.57 (ventilation) when applicable</a:t>
            </a:r>
          </a:p>
          <a:p>
            <a:pPr lvl="2">
              <a:lnSpc>
                <a:spcPct val="80000"/>
              </a:lnSpc>
              <a:spcBef>
                <a:spcPts val="600"/>
              </a:spcBef>
              <a:buFont typeface="Arial" panose="020B0604020202020204" pitchFamily="34" charset="0"/>
              <a:buChar char="•"/>
            </a:pPr>
            <a:endParaRPr lang="en-US" altLang="en-US" dirty="0" smtClean="0">
              <a:solidFill>
                <a:schemeClr val="tx1"/>
              </a:solidFill>
            </a:endParaRPr>
          </a:p>
        </p:txBody>
      </p:sp>
    </p:spTree>
    <p:extLst>
      <p:ext uri="{BB962C8B-B14F-4D97-AF65-F5344CB8AC3E}">
        <p14:creationId xmlns:p14="http://schemas.microsoft.com/office/powerpoint/2010/main" val="1308351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600200" y="1066800"/>
            <a:ext cx="6400800" cy="5684838"/>
          </a:xfrm>
        </p:spPr>
        <p:txBody>
          <a:bodyPr>
            <a:noAutofit/>
          </a:bodyPr>
          <a:lstStyle/>
          <a:p>
            <a:pPr marL="45720" indent="0">
              <a:lnSpc>
                <a:spcPct val="80000"/>
              </a:lnSpc>
              <a:spcBef>
                <a:spcPts val="600"/>
              </a:spcBef>
              <a:buNone/>
            </a:pPr>
            <a:r>
              <a:rPr lang="en-US" altLang="en-US" sz="2800" dirty="0" smtClean="0">
                <a:solidFill>
                  <a:schemeClr val="tx1"/>
                </a:solidFill>
              </a:rPr>
              <a:t>(e) Respiratory protection</a:t>
            </a:r>
          </a:p>
          <a:p>
            <a:pPr lvl="1">
              <a:lnSpc>
                <a:spcPct val="80000"/>
              </a:lnSpc>
              <a:spcBef>
                <a:spcPts val="600"/>
              </a:spcBef>
              <a:buFont typeface="Arial" panose="020B0604020202020204" pitchFamily="34" charset="0"/>
              <a:buChar char="•"/>
            </a:pPr>
            <a:r>
              <a:rPr lang="en-US" altLang="en-US" sz="2800" dirty="0" smtClean="0">
                <a:solidFill>
                  <a:schemeClr val="tx1"/>
                </a:solidFill>
              </a:rPr>
              <a:t>Where specified in Table 1 OR</a:t>
            </a:r>
          </a:p>
          <a:p>
            <a:pPr lvl="1">
              <a:lnSpc>
                <a:spcPct val="80000"/>
              </a:lnSpc>
              <a:spcBef>
                <a:spcPts val="600"/>
              </a:spcBef>
              <a:buFont typeface="Arial" panose="020B0604020202020204" pitchFamily="34" charset="0"/>
              <a:buChar char="•"/>
            </a:pPr>
            <a:r>
              <a:rPr lang="en-US" altLang="en-US" sz="2800" dirty="0" smtClean="0">
                <a:solidFill>
                  <a:schemeClr val="tx1"/>
                </a:solidFill>
              </a:rPr>
              <a:t>Where otherwise required</a:t>
            </a:r>
          </a:p>
          <a:p>
            <a:pPr lvl="2">
              <a:lnSpc>
                <a:spcPct val="80000"/>
              </a:lnSpc>
              <a:spcBef>
                <a:spcPts val="600"/>
              </a:spcBef>
              <a:buFont typeface="Arial" panose="020B0604020202020204" pitchFamily="34" charset="0"/>
              <a:buChar char="•"/>
            </a:pPr>
            <a:r>
              <a:rPr lang="en-US" altLang="en-US" sz="2400" dirty="0" smtClean="0">
                <a:solidFill>
                  <a:schemeClr val="tx1"/>
                </a:solidFill>
              </a:rPr>
              <a:t>Exposures &gt;PEL</a:t>
            </a:r>
          </a:p>
          <a:p>
            <a:pPr lvl="2">
              <a:lnSpc>
                <a:spcPct val="80000"/>
              </a:lnSpc>
              <a:spcBef>
                <a:spcPts val="600"/>
              </a:spcBef>
              <a:buFont typeface="Arial" panose="020B0604020202020204" pitchFamily="34" charset="0"/>
              <a:buChar char="•"/>
            </a:pPr>
            <a:r>
              <a:rPr lang="en-US" altLang="en-US" sz="2400" dirty="0" smtClean="0">
                <a:solidFill>
                  <a:schemeClr val="tx1"/>
                </a:solidFill>
              </a:rPr>
              <a:t>Where controls are not feasible</a:t>
            </a:r>
          </a:p>
          <a:p>
            <a:pPr lvl="2">
              <a:lnSpc>
                <a:spcPct val="80000"/>
              </a:lnSpc>
              <a:spcBef>
                <a:spcPts val="600"/>
              </a:spcBef>
              <a:buFont typeface="Arial" panose="020B0604020202020204" pitchFamily="34" charset="0"/>
              <a:buChar char="•"/>
            </a:pPr>
            <a:r>
              <a:rPr lang="en-US" altLang="en-US" sz="2400" dirty="0" smtClean="0">
                <a:solidFill>
                  <a:schemeClr val="tx1"/>
                </a:solidFill>
              </a:rPr>
              <a:t>Where feasible controls are not sufficient to get exposure &lt;PEL</a:t>
            </a:r>
          </a:p>
          <a:p>
            <a:pPr lvl="1">
              <a:lnSpc>
                <a:spcPct val="80000"/>
              </a:lnSpc>
              <a:spcBef>
                <a:spcPts val="600"/>
              </a:spcBef>
              <a:buFont typeface="Arial" panose="020B0604020202020204" pitchFamily="34" charset="0"/>
              <a:buChar char="•"/>
            </a:pPr>
            <a:r>
              <a:rPr lang="en-US" altLang="en-US" sz="2800" dirty="0" smtClean="0">
                <a:solidFill>
                  <a:schemeClr val="tx1"/>
                </a:solidFill>
              </a:rPr>
              <a:t>Respiratory Protection Program required (1910.134)</a:t>
            </a:r>
          </a:p>
          <a:p>
            <a:pPr lvl="1">
              <a:lnSpc>
                <a:spcPct val="80000"/>
              </a:lnSpc>
              <a:spcBef>
                <a:spcPts val="600"/>
              </a:spcBef>
              <a:buFont typeface="Arial" panose="020B0604020202020204" pitchFamily="34" charset="0"/>
              <a:buChar char="•"/>
            </a:pPr>
            <a:r>
              <a:rPr lang="en-US" altLang="en-US" sz="2800" dirty="0" smtClean="0">
                <a:solidFill>
                  <a:schemeClr val="tx1"/>
                </a:solidFill>
              </a:rPr>
              <a:t>If following Table 1 </a:t>
            </a:r>
          </a:p>
          <a:p>
            <a:pPr lvl="2">
              <a:lnSpc>
                <a:spcPct val="80000"/>
              </a:lnSpc>
              <a:spcBef>
                <a:spcPts val="600"/>
              </a:spcBef>
              <a:buFont typeface="Arial" panose="020B0604020202020204" pitchFamily="34" charset="0"/>
              <a:buChar char="•"/>
            </a:pPr>
            <a:r>
              <a:rPr lang="en-US" altLang="en-US" sz="2400" dirty="0" smtClean="0">
                <a:solidFill>
                  <a:schemeClr val="tx1"/>
                </a:solidFill>
              </a:rPr>
              <a:t>134(d)(1)(iii) for assessing hazards not required</a:t>
            </a:r>
          </a:p>
          <a:p>
            <a:pPr lvl="2">
              <a:lnSpc>
                <a:spcPct val="80000"/>
              </a:lnSpc>
              <a:spcBef>
                <a:spcPts val="600"/>
              </a:spcBef>
              <a:buFont typeface="Arial" panose="020B0604020202020204" pitchFamily="34" charset="0"/>
              <a:buChar char="•"/>
            </a:pPr>
            <a:r>
              <a:rPr lang="en-US" altLang="en-US" sz="2400" dirty="0" smtClean="0">
                <a:solidFill>
                  <a:schemeClr val="tx1"/>
                </a:solidFill>
              </a:rPr>
              <a:t>134(d)(3) for Assigned Protection Factor not required </a:t>
            </a:r>
          </a:p>
        </p:txBody>
      </p:sp>
    </p:spTree>
    <p:extLst>
      <p:ext uri="{BB962C8B-B14F-4D97-AF65-F5344CB8AC3E}">
        <p14:creationId xmlns:p14="http://schemas.microsoft.com/office/powerpoint/2010/main" val="52180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066800"/>
            <a:ext cx="6400800" cy="5684838"/>
          </a:xfrm>
        </p:spPr>
        <p:txBody>
          <a:bodyPr>
            <a:noAutofit/>
          </a:bodyPr>
          <a:lstStyle/>
          <a:p>
            <a:pPr marL="45720" indent="0">
              <a:lnSpc>
                <a:spcPct val="80000"/>
              </a:lnSpc>
              <a:spcBef>
                <a:spcPts val="600"/>
              </a:spcBef>
              <a:buNone/>
            </a:pPr>
            <a:r>
              <a:rPr lang="en-US" altLang="en-US" dirty="0" smtClean="0">
                <a:solidFill>
                  <a:schemeClr val="tx1"/>
                </a:solidFill>
              </a:rPr>
              <a:t>(f) Housekeeping</a:t>
            </a:r>
          </a:p>
          <a:p>
            <a:pPr>
              <a:lnSpc>
                <a:spcPct val="80000"/>
              </a:lnSpc>
              <a:spcBef>
                <a:spcPts val="600"/>
              </a:spcBef>
              <a:buFont typeface="Arial" panose="020B0604020202020204" pitchFamily="34" charset="0"/>
              <a:buChar char="•"/>
            </a:pPr>
            <a:r>
              <a:rPr lang="en-US" altLang="en-US" dirty="0" smtClean="0">
                <a:solidFill>
                  <a:schemeClr val="tx1"/>
                </a:solidFill>
              </a:rPr>
              <a:t>No dry sweeping where it can contribute to exposure</a:t>
            </a:r>
          </a:p>
          <a:p>
            <a:pPr>
              <a:lnSpc>
                <a:spcPct val="80000"/>
              </a:lnSpc>
              <a:spcBef>
                <a:spcPts val="600"/>
              </a:spcBef>
              <a:buFont typeface="Arial" panose="020B0604020202020204" pitchFamily="34" charset="0"/>
              <a:buChar char="•"/>
            </a:pPr>
            <a:r>
              <a:rPr lang="en-US" altLang="en-US" dirty="0" smtClean="0">
                <a:solidFill>
                  <a:schemeClr val="tx1"/>
                </a:solidFill>
              </a:rPr>
              <a:t>HEPA Vacuum</a:t>
            </a:r>
          </a:p>
          <a:p>
            <a:pPr>
              <a:lnSpc>
                <a:spcPct val="80000"/>
              </a:lnSpc>
              <a:spcBef>
                <a:spcPts val="600"/>
              </a:spcBef>
              <a:buFont typeface="Arial" panose="020B0604020202020204" pitchFamily="34" charset="0"/>
              <a:buChar char="•"/>
            </a:pPr>
            <a:r>
              <a:rPr lang="en-US" altLang="en-US" dirty="0" smtClean="0">
                <a:solidFill>
                  <a:schemeClr val="tx1"/>
                </a:solidFill>
              </a:rPr>
              <a:t>No compressed air </a:t>
            </a:r>
            <a:r>
              <a:rPr lang="en-US" altLang="en-US" dirty="0" err="1" smtClean="0">
                <a:solidFill>
                  <a:schemeClr val="tx1"/>
                </a:solidFill>
              </a:rPr>
              <a:t>cleaining</a:t>
            </a:r>
            <a:r>
              <a:rPr lang="en-US" altLang="en-US" dirty="0" smtClean="0">
                <a:solidFill>
                  <a:schemeClr val="tx1"/>
                </a:solidFill>
              </a:rPr>
              <a:t> (i.e., air lancing) unless with effective ventilation or if no alternative method is feasible</a:t>
            </a:r>
            <a:endParaRPr lang="en-US" altLang="en-US" dirty="0">
              <a:solidFill>
                <a:schemeClr val="tx1"/>
              </a:solidFill>
            </a:endParaRPr>
          </a:p>
        </p:txBody>
      </p:sp>
    </p:spTree>
    <p:extLst>
      <p:ext uri="{BB962C8B-B14F-4D97-AF65-F5344CB8AC3E}">
        <p14:creationId xmlns:p14="http://schemas.microsoft.com/office/powerpoint/2010/main" val="3769192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858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381000"/>
            <a:ext cx="8229600" cy="749808"/>
          </a:xfrm>
        </p:spPr>
        <p:txBody>
          <a:bodyPr/>
          <a:lstStyle/>
          <a:p>
            <a:r>
              <a:rPr lang="en-US" altLang="en-US" sz="4000" dirty="0" smtClean="0">
                <a:solidFill>
                  <a:schemeClr val="tx1"/>
                </a:solidFill>
              </a:rPr>
              <a:t>Construction</a:t>
            </a:r>
            <a:br>
              <a:rPr lang="en-US" altLang="en-US" sz="4000" dirty="0" smtClean="0">
                <a:solidFill>
                  <a:schemeClr val="tx1"/>
                </a:solidFill>
              </a:rPr>
            </a:br>
            <a:endParaRPr lang="en-US" sz="4000" dirty="0">
              <a:solidFill>
                <a:schemeClr val="tx1"/>
              </a:solidFill>
            </a:endParaRPr>
          </a:p>
        </p:txBody>
      </p:sp>
      <p:sp>
        <p:nvSpPr>
          <p:cNvPr id="4" name="Content Placeholder 3"/>
          <p:cNvSpPr>
            <a:spLocks noGrp="1"/>
          </p:cNvSpPr>
          <p:nvPr>
            <p:ph sz="quarter" idx="13"/>
          </p:nvPr>
        </p:nvSpPr>
        <p:spPr>
          <a:xfrm>
            <a:off x="1066800" y="1219200"/>
            <a:ext cx="7162800" cy="4724400"/>
          </a:xfrm>
        </p:spPr>
        <p:txBody>
          <a:bodyPr>
            <a:normAutofit/>
          </a:bodyPr>
          <a:lstStyle/>
          <a:p>
            <a:r>
              <a:rPr lang="en-US" altLang="en-US" sz="2800" dirty="0">
                <a:solidFill>
                  <a:schemeClr val="tx1"/>
                </a:solidFill>
              </a:rPr>
              <a:t>(g) Written exposure control plan</a:t>
            </a:r>
          </a:p>
          <a:p>
            <a:pPr lvl="1"/>
            <a:r>
              <a:rPr lang="en-US" altLang="en-US" sz="2400" dirty="0" smtClean="0">
                <a:solidFill>
                  <a:schemeClr val="tx1"/>
                </a:solidFill>
              </a:rPr>
              <a:t>The plan </a:t>
            </a:r>
            <a:r>
              <a:rPr lang="en-US" altLang="en-US" sz="2400" dirty="0">
                <a:solidFill>
                  <a:schemeClr val="tx1"/>
                </a:solidFill>
              </a:rPr>
              <a:t>must describe:</a:t>
            </a:r>
            <a:endParaRPr lang="en-US" altLang="en-US" sz="2400" dirty="0" smtClean="0">
              <a:solidFill>
                <a:schemeClr val="tx1"/>
              </a:solidFill>
            </a:endParaRPr>
          </a:p>
          <a:p>
            <a:pPr lvl="2">
              <a:buFont typeface="Arial" panose="020B0604020202020204" pitchFamily="34" charset="0"/>
              <a:buChar char="•"/>
            </a:pPr>
            <a:r>
              <a:rPr lang="en-US" altLang="en-US" sz="2200" dirty="0" smtClean="0">
                <a:solidFill>
                  <a:schemeClr val="tx1"/>
                </a:solidFill>
              </a:rPr>
              <a:t>Tasks </a:t>
            </a:r>
            <a:r>
              <a:rPr lang="en-US" altLang="en-US" sz="2200" dirty="0">
                <a:solidFill>
                  <a:schemeClr val="tx1"/>
                </a:solidFill>
              </a:rPr>
              <a:t>involving exposure to </a:t>
            </a:r>
            <a:r>
              <a:rPr lang="en-US" altLang="en-US" sz="2200" dirty="0" err="1" smtClean="0">
                <a:solidFill>
                  <a:schemeClr val="tx1"/>
                </a:solidFill>
              </a:rPr>
              <a:t>respirable</a:t>
            </a:r>
            <a:r>
              <a:rPr lang="en-US" altLang="en-US" sz="2200" dirty="0" smtClean="0">
                <a:solidFill>
                  <a:schemeClr val="tx1"/>
                </a:solidFill>
              </a:rPr>
              <a:t> crystalline silica</a:t>
            </a:r>
            <a:endParaRPr lang="en-US" altLang="en-US" sz="2200" dirty="0">
              <a:solidFill>
                <a:schemeClr val="tx1"/>
              </a:solidFill>
            </a:endParaRPr>
          </a:p>
          <a:p>
            <a:pPr lvl="2">
              <a:buFont typeface="Arial" panose="020B0604020202020204" pitchFamily="34" charset="0"/>
              <a:buChar char="•"/>
            </a:pPr>
            <a:r>
              <a:rPr lang="en-US" altLang="en-US" sz="2200" dirty="0">
                <a:solidFill>
                  <a:schemeClr val="tx1"/>
                </a:solidFill>
              </a:rPr>
              <a:t>Engineering controls, work practices, and respiratory protection for each task</a:t>
            </a:r>
          </a:p>
          <a:p>
            <a:pPr lvl="2">
              <a:buFont typeface="Arial" panose="020B0604020202020204" pitchFamily="34" charset="0"/>
              <a:buChar char="•"/>
            </a:pPr>
            <a:r>
              <a:rPr lang="en-US" altLang="en-US" sz="2200" dirty="0">
                <a:solidFill>
                  <a:schemeClr val="tx1"/>
                </a:solidFill>
              </a:rPr>
              <a:t>Housekeeping measures used to limit </a:t>
            </a:r>
            <a:r>
              <a:rPr lang="en-US" altLang="en-US" sz="2200" dirty="0" smtClean="0">
                <a:solidFill>
                  <a:schemeClr val="tx1"/>
                </a:solidFill>
              </a:rPr>
              <a:t>exposure</a:t>
            </a:r>
          </a:p>
          <a:p>
            <a:pPr lvl="2">
              <a:buFont typeface="Arial" panose="020B0604020202020204" pitchFamily="34" charset="0"/>
              <a:buChar char="•"/>
            </a:pPr>
            <a:r>
              <a:rPr lang="en-US" altLang="en-US" sz="2200" dirty="0" smtClean="0">
                <a:solidFill>
                  <a:schemeClr val="tx1"/>
                </a:solidFill>
              </a:rPr>
              <a:t>Procedures used to restrict access, when necessary to limit exposures</a:t>
            </a:r>
          </a:p>
          <a:p>
            <a:pPr marL="365760" lvl="1" indent="0">
              <a:buNone/>
            </a:pPr>
            <a:endParaRPr lang="en-US" altLang="en-US" sz="2400" dirty="0">
              <a:solidFill>
                <a:schemeClr val="tx1"/>
              </a:solidFill>
            </a:endParaRPr>
          </a:p>
          <a:p>
            <a:endParaRPr lang="en-US" dirty="0"/>
          </a:p>
        </p:txBody>
      </p:sp>
    </p:spTree>
    <p:extLst>
      <p:ext uri="{BB962C8B-B14F-4D97-AF65-F5344CB8AC3E}">
        <p14:creationId xmlns:p14="http://schemas.microsoft.com/office/powerpoint/2010/main" val="307216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609600"/>
          </a:xfrm>
        </p:spPr>
        <p:txBody>
          <a:bodyPr/>
          <a:lstStyle/>
          <a:p>
            <a:pPr eaLnBrk="1" hangingPunct="1"/>
            <a:r>
              <a:rPr lang="en-US" altLang="en-US" sz="4000" dirty="0" smtClean="0">
                <a:solidFill>
                  <a:schemeClr val="tx1"/>
                </a:solidFill>
              </a:rPr>
              <a:t>Construction</a:t>
            </a:r>
            <a:br>
              <a:rPr lang="en-US" altLang="en-US" sz="4000" dirty="0" smtClean="0">
                <a:solidFill>
                  <a:schemeClr val="tx1"/>
                </a:solidFill>
              </a:rPr>
            </a:br>
            <a:endParaRPr lang="en-US" altLang="en-US" sz="4000" dirty="0" smtClean="0">
              <a:solidFill>
                <a:schemeClr val="tx1"/>
              </a:solidFill>
            </a:endParaRPr>
          </a:p>
        </p:txBody>
      </p:sp>
      <p:sp>
        <p:nvSpPr>
          <p:cNvPr id="13315" name="Rectangle 3"/>
          <p:cNvSpPr>
            <a:spLocks noGrp="1" noChangeArrowheads="1"/>
          </p:cNvSpPr>
          <p:nvPr>
            <p:ph sz="quarter" idx="13"/>
          </p:nvPr>
        </p:nvSpPr>
        <p:spPr>
          <a:xfrm>
            <a:off x="609600" y="1066800"/>
            <a:ext cx="7924800" cy="5562600"/>
          </a:xfrm>
        </p:spPr>
        <p:txBody>
          <a:bodyPr>
            <a:normAutofit/>
          </a:bodyPr>
          <a:lstStyle/>
          <a:p>
            <a:pPr marL="342900" indent="-342900">
              <a:defRPr/>
            </a:pPr>
            <a:r>
              <a:rPr lang="en-US" altLang="en-US" sz="2400" dirty="0">
                <a:solidFill>
                  <a:schemeClr val="tx1"/>
                </a:solidFill>
              </a:rPr>
              <a:t>(h) Medical surveillance </a:t>
            </a:r>
            <a:endParaRPr lang="en-US" altLang="en-US" sz="2400" dirty="0" smtClean="0">
              <a:solidFill>
                <a:schemeClr val="tx1"/>
              </a:solidFill>
            </a:endParaRPr>
          </a:p>
          <a:p>
            <a:pPr marL="0" indent="0">
              <a:buNone/>
              <a:defRPr/>
            </a:pPr>
            <a:endParaRPr lang="en-US" altLang="en-US" sz="2400" dirty="0">
              <a:solidFill>
                <a:schemeClr val="tx1"/>
              </a:solidFill>
            </a:endParaRPr>
          </a:p>
          <a:p>
            <a:pPr marL="662940" lvl="1" indent="-342900">
              <a:defRPr/>
            </a:pPr>
            <a:r>
              <a:rPr lang="en-US" altLang="en-US" dirty="0" smtClean="0">
                <a:solidFill>
                  <a:schemeClr val="tx1"/>
                </a:solidFill>
              </a:rPr>
              <a:t>Employers must offer medical examinations to workers:</a:t>
            </a:r>
          </a:p>
          <a:p>
            <a:pPr marL="662940" lvl="1" indent="-342900">
              <a:defRPr/>
            </a:pPr>
            <a:r>
              <a:rPr lang="en-US" altLang="en-US" dirty="0" smtClean="0">
                <a:solidFill>
                  <a:schemeClr val="tx1"/>
                </a:solidFill>
              </a:rPr>
              <a:t>Who will be required to wear a respirator under the standard for 30 or more days a year.</a:t>
            </a:r>
            <a:endParaRPr lang="en-US" altLang="en-US" dirty="0">
              <a:solidFill>
                <a:schemeClr val="tx1"/>
              </a:solidFill>
            </a:endParaRPr>
          </a:p>
          <a:p>
            <a:pPr marL="662940" lvl="1" indent="-342900">
              <a:defRPr/>
            </a:pPr>
            <a:r>
              <a:rPr lang="en-US" altLang="en-US" dirty="0" smtClean="0">
                <a:solidFill>
                  <a:schemeClr val="tx1"/>
                </a:solidFill>
              </a:rPr>
              <a:t>Employers must offer examinations every three years to workers who continue to be exposed above the trigger</a:t>
            </a:r>
          </a:p>
          <a:p>
            <a:pPr marL="662940" lvl="1" indent="-342900">
              <a:defRPr/>
            </a:pPr>
            <a:r>
              <a:rPr lang="en-US" altLang="en-US" dirty="0">
                <a:solidFill>
                  <a:schemeClr val="tx1"/>
                </a:solidFill>
              </a:rPr>
              <a:t>Exam includes medical and work history, physical exam, chest X-ray, and pulmonary function test (TB test on initial exam only)</a:t>
            </a:r>
          </a:p>
          <a:p>
            <a:pPr marL="0" indent="0">
              <a:buNone/>
              <a:defRPr/>
            </a:pPr>
            <a:endParaRPr lang="en-US" altLang="en-US" sz="2400" dirty="0" smtClean="0">
              <a:solidFill>
                <a:schemeClr val="tx1"/>
              </a:solidFill>
            </a:endParaRPr>
          </a:p>
        </p:txBody>
      </p:sp>
      <p:sp>
        <p:nvSpPr>
          <p:cNvPr id="4" name="Slide Number Placeholder 3"/>
          <p:cNvSpPr>
            <a:spLocks noGrp="1"/>
          </p:cNvSpPr>
          <p:nvPr>
            <p:ph type="sldNum" sz="quarter" idx="12"/>
          </p:nvPr>
        </p:nvSpPr>
        <p:spPr>
          <a:xfrm>
            <a:off x="8153400" y="6248400"/>
            <a:ext cx="609600" cy="365125"/>
          </a:xfrm>
        </p:spPr>
        <p:txBody>
          <a:bodyPr/>
          <a:lstStyle/>
          <a:p>
            <a:endParaRPr lang="en-US" dirty="0">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0" y="6324600"/>
            <a:ext cx="990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228600"/>
            <a:ext cx="8229600" cy="1280160"/>
          </a:xfrm>
        </p:spPr>
        <p:txBody>
          <a:bodyPr/>
          <a:lstStyle/>
          <a:p>
            <a:r>
              <a:rPr lang="en-US" sz="4000" dirty="0" smtClean="0">
                <a:solidFill>
                  <a:schemeClr val="tx1"/>
                </a:solidFill>
              </a:rPr>
              <a:t>Final Rule Published</a:t>
            </a:r>
            <a:br>
              <a:rPr lang="en-US" sz="4000" dirty="0" smtClean="0">
                <a:solidFill>
                  <a:schemeClr val="tx1"/>
                </a:solidFill>
              </a:rPr>
            </a:br>
            <a:r>
              <a:rPr lang="en-US" sz="4000" dirty="0" smtClean="0">
                <a:solidFill>
                  <a:schemeClr val="tx1"/>
                </a:solidFill>
              </a:rPr>
              <a:t>on March 25, 2016</a:t>
            </a:r>
            <a:endParaRPr lang="en-US" sz="4000" dirty="0">
              <a:solidFill>
                <a:schemeClr val="tx1"/>
              </a:solidFill>
            </a:endParaRPr>
          </a:p>
        </p:txBody>
      </p:sp>
      <p:sp>
        <p:nvSpPr>
          <p:cNvPr id="4" name="Content Placeholder 3"/>
          <p:cNvSpPr>
            <a:spLocks noGrp="1"/>
          </p:cNvSpPr>
          <p:nvPr>
            <p:ph sz="quarter" idx="13"/>
          </p:nvPr>
        </p:nvSpPr>
        <p:spPr>
          <a:xfrm>
            <a:off x="1066800" y="2057400"/>
            <a:ext cx="6934200" cy="3962400"/>
          </a:xfrm>
        </p:spPr>
        <p:txBody>
          <a:bodyPr>
            <a:normAutofit/>
          </a:bodyPr>
          <a:lstStyle/>
          <a:p>
            <a:endParaRPr lang="en-US" dirty="0" smtClean="0"/>
          </a:p>
          <a:p>
            <a:endParaRPr lang="en-US" dirty="0"/>
          </a:p>
        </p:txBody>
      </p:sp>
      <p:pic>
        <p:nvPicPr>
          <p:cNvPr id="7" name="Picture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2057400"/>
            <a:ext cx="3047365" cy="395986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3126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066800"/>
            <a:ext cx="6400800" cy="5684838"/>
          </a:xfrm>
        </p:spPr>
        <p:txBody>
          <a:bodyPr>
            <a:noAutofit/>
          </a:bodyPr>
          <a:lstStyle/>
          <a:p>
            <a:pPr marL="45720" indent="0" eaLnBrk="1" hangingPunct="1">
              <a:lnSpc>
                <a:spcPct val="80000"/>
              </a:lnSpc>
              <a:spcBef>
                <a:spcPts val="600"/>
              </a:spcBef>
              <a:buNone/>
            </a:pPr>
            <a:r>
              <a:rPr lang="en-US" altLang="en-US" dirty="0" smtClean="0">
                <a:solidFill>
                  <a:schemeClr val="tx1"/>
                </a:solidFill>
              </a:rPr>
              <a:t>(</a:t>
            </a:r>
            <a:r>
              <a:rPr lang="en-US" altLang="en-US" dirty="0" err="1" smtClean="0">
                <a:solidFill>
                  <a:schemeClr val="tx1"/>
                </a:solidFill>
              </a:rPr>
              <a:t>i</a:t>
            </a:r>
            <a:r>
              <a:rPr lang="en-US" altLang="en-US" dirty="0" smtClean="0">
                <a:solidFill>
                  <a:schemeClr val="tx1"/>
                </a:solidFill>
              </a:rPr>
              <a:t>)  Communication of silica hazards</a:t>
            </a:r>
          </a:p>
          <a:p>
            <a:pPr eaLnBrk="1" hangingPunct="1">
              <a:lnSpc>
                <a:spcPct val="80000"/>
              </a:lnSpc>
              <a:spcBef>
                <a:spcPts val="600"/>
              </a:spcBef>
              <a:buFont typeface="Arial" panose="020B0604020202020204" pitchFamily="34" charset="0"/>
              <a:buChar char="•"/>
            </a:pPr>
            <a:r>
              <a:rPr lang="en-US" altLang="en-US" dirty="0" smtClean="0">
                <a:solidFill>
                  <a:schemeClr val="tx1"/>
                </a:solidFill>
              </a:rPr>
              <a:t>Comply with the Hazard Communication Standard</a:t>
            </a:r>
          </a:p>
          <a:p>
            <a:pPr lvl="1">
              <a:lnSpc>
                <a:spcPct val="80000"/>
              </a:lnSpc>
              <a:spcBef>
                <a:spcPts val="600"/>
              </a:spcBef>
              <a:buFont typeface="Arial" panose="020B0604020202020204" pitchFamily="34" charset="0"/>
              <a:buChar char="•"/>
            </a:pPr>
            <a:r>
              <a:rPr lang="en-US" altLang="en-US" dirty="0" err="1" smtClean="0">
                <a:solidFill>
                  <a:schemeClr val="tx1"/>
                </a:solidFill>
              </a:rPr>
              <a:t>Hazcom</a:t>
            </a:r>
            <a:r>
              <a:rPr lang="en-US" altLang="en-US" dirty="0" smtClean="0">
                <a:solidFill>
                  <a:schemeClr val="tx1"/>
                </a:solidFill>
              </a:rPr>
              <a:t> program</a:t>
            </a:r>
          </a:p>
          <a:p>
            <a:pPr lvl="1">
              <a:lnSpc>
                <a:spcPct val="80000"/>
              </a:lnSpc>
              <a:spcBef>
                <a:spcPts val="600"/>
              </a:spcBef>
              <a:buFont typeface="Arial" panose="020B0604020202020204" pitchFamily="34" charset="0"/>
              <a:buChar char="•"/>
            </a:pPr>
            <a:r>
              <a:rPr lang="en-US" altLang="en-US" dirty="0" smtClean="0">
                <a:solidFill>
                  <a:schemeClr val="tx1"/>
                </a:solidFill>
              </a:rPr>
              <a:t>Labeling </a:t>
            </a:r>
          </a:p>
          <a:p>
            <a:pPr lvl="1">
              <a:lnSpc>
                <a:spcPct val="80000"/>
              </a:lnSpc>
              <a:spcBef>
                <a:spcPts val="600"/>
              </a:spcBef>
              <a:buFont typeface="Arial" panose="020B0604020202020204" pitchFamily="34" charset="0"/>
              <a:buChar char="•"/>
            </a:pPr>
            <a:r>
              <a:rPr lang="en-US" altLang="en-US" dirty="0" smtClean="0">
                <a:solidFill>
                  <a:schemeClr val="tx1"/>
                </a:solidFill>
              </a:rPr>
              <a:t>SDSs</a:t>
            </a:r>
          </a:p>
          <a:p>
            <a:pPr lvl="1">
              <a:lnSpc>
                <a:spcPct val="80000"/>
              </a:lnSpc>
              <a:spcBef>
                <a:spcPts val="600"/>
              </a:spcBef>
              <a:buFont typeface="Arial" panose="020B0604020202020204" pitchFamily="34" charset="0"/>
              <a:buChar char="•"/>
            </a:pPr>
            <a:r>
              <a:rPr lang="en-US" altLang="en-US" dirty="0" smtClean="0">
                <a:solidFill>
                  <a:schemeClr val="tx1"/>
                </a:solidFill>
              </a:rPr>
              <a:t>Information and training</a:t>
            </a:r>
          </a:p>
          <a:p>
            <a:pPr lvl="2">
              <a:lnSpc>
                <a:spcPct val="80000"/>
              </a:lnSpc>
              <a:spcBef>
                <a:spcPts val="600"/>
              </a:spcBef>
              <a:buFont typeface="Arial" panose="020B0604020202020204" pitchFamily="34" charset="0"/>
              <a:buChar char="•"/>
            </a:pPr>
            <a:r>
              <a:rPr lang="en-US" altLang="en-US" dirty="0" smtClean="0">
                <a:solidFill>
                  <a:schemeClr val="tx1"/>
                </a:solidFill>
              </a:rPr>
              <a:t>Health hazards</a:t>
            </a:r>
          </a:p>
          <a:p>
            <a:pPr lvl="2">
              <a:lnSpc>
                <a:spcPct val="80000"/>
              </a:lnSpc>
              <a:spcBef>
                <a:spcPts val="600"/>
              </a:spcBef>
              <a:buFont typeface="Arial" panose="020B0604020202020204" pitchFamily="34" charset="0"/>
              <a:buChar char="•"/>
            </a:pPr>
            <a:r>
              <a:rPr lang="en-US" altLang="en-US" dirty="0" smtClean="0">
                <a:solidFill>
                  <a:schemeClr val="tx1"/>
                </a:solidFill>
              </a:rPr>
              <a:t>Tasks that could expose</a:t>
            </a:r>
          </a:p>
          <a:p>
            <a:pPr lvl="2">
              <a:lnSpc>
                <a:spcPct val="80000"/>
              </a:lnSpc>
              <a:spcBef>
                <a:spcPts val="600"/>
              </a:spcBef>
              <a:buFont typeface="Arial" panose="020B0604020202020204" pitchFamily="34" charset="0"/>
              <a:buChar char="•"/>
            </a:pPr>
            <a:r>
              <a:rPr lang="en-US" altLang="en-US" dirty="0" smtClean="0">
                <a:solidFill>
                  <a:schemeClr val="tx1"/>
                </a:solidFill>
              </a:rPr>
              <a:t>Measures to protect employees from exposure (engineering controls, work practices, PPE)</a:t>
            </a:r>
          </a:p>
          <a:p>
            <a:pPr lvl="2">
              <a:lnSpc>
                <a:spcPct val="80000"/>
              </a:lnSpc>
              <a:spcBef>
                <a:spcPts val="600"/>
              </a:spcBef>
              <a:buFont typeface="Arial" panose="020B0604020202020204" pitchFamily="34" charset="0"/>
              <a:buChar char="•"/>
            </a:pPr>
            <a:r>
              <a:rPr lang="en-US" altLang="en-US" dirty="0" smtClean="0">
                <a:solidFill>
                  <a:schemeClr val="tx1"/>
                </a:solidFill>
              </a:rPr>
              <a:t>Contents of the standard (plus copy)</a:t>
            </a:r>
          </a:p>
          <a:p>
            <a:pPr lvl="2">
              <a:lnSpc>
                <a:spcPct val="80000"/>
              </a:lnSpc>
              <a:spcBef>
                <a:spcPts val="600"/>
              </a:spcBef>
              <a:buFont typeface="Arial" panose="020B0604020202020204" pitchFamily="34" charset="0"/>
              <a:buChar char="•"/>
            </a:pPr>
            <a:r>
              <a:rPr lang="en-US" altLang="en-US" dirty="0" smtClean="0">
                <a:solidFill>
                  <a:schemeClr val="tx1"/>
                </a:solidFill>
              </a:rPr>
              <a:t>ID of competent person</a:t>
            </a:r>
          </a:p>
          <a:p>
            <a:pPr lvl="2">
              <a:lnSpc>
                <a:spcPct val="80000"/>
              </a:lnSpc>
              <a:spcBef>
                <a:spcPts val="600"/>
              </a:spcBef>
              <a:buFont typeface="Arial" panose="020B0604020202020204" pitchFamily="34" charset="0"/>
              <a:buChar char="•"/>
            </a:pPr>
            <a:r>
              <a:rPr lang="en-US" altLang="en-US" dirty="0" smtClean="0">
                <a:solidFill>
                  <a:schemeClr val="tx1"/>
                </a:solidFill>
              </a:rPr>
              <a:t>Medical surveillance program description and purpose</a:t>
            </a:r>
          </a:p>
        </p:txBody>
      </p:sp>
    </p:spTree>
    <p:extLst>
      <p:ext uri="{BB962C8B-B14F-4D97-AF65-F5344CB8AC3E}">
        <p14:creationId xmlns:p14="http://schemas.microsoft.com/office/powerpoint/2010/main" val="176432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066800"/>
            <a:ext cx="6400800" cy="5684838"/>
          </a:xfrm>
        </p:spPr>
        <p:txBody>
          <a:bodyPr>
            <a:noAutofit/>
          </a:bodyPr>
          <a:lstStyle/>
          <a:p>
            <a:pPr marL="45720" indent="0" eaLnBrk="1" hangingPunct="1">
              <a:lnSpc>
                <a:spcPct val="80000"/>
              </a:lnSpc>
              <a:spcBef>
                <a:spcPts val="600"/>
              </a:spcBef>
              <a:buNone/>
            </a:pPr>
            <a:r>
              <a:rPr lang="en-US" altLang="en-US" dirty="0" smtClean="0">
                <a:solidFill>
                  <a:schemeClr val="tx1"/>
                </a:solidFill>
              </a:rPr>
              <a:t>(j) Recordkeeping</a:t>
            </a:r>
          </a:p>
          <a:p>
            <a:pPr eaLnBrk="1" hangingPunct="1">
              <a:lnSpc>
                <a:spcPct val="80000"/>
              </a:lnSpc>
              <a:spcBef>
                <a:spcPts val="600"/>
              </a:spcBef>
              <a:buFont typeface="Arial" panose="020B0604020202020204" pitchFamily="34" charset="0"/>
              <a:buChar char="•"/>
            </a:pPr>
            <a:r>
              <a:rPr lang="en-US" altLang="en-US" dirty="0" smtClean="0">
                <a:solidFill>
                  <a:schemeClr val="tx1"/>
                </a:solidFill>
              </a:rPr>
              <a:t>Air monitoring data</a:t>
            </a:r>
          </a:p>
          <a:p>
            <a:pPr lvl="1">
              <a:lnSpc>
                <a:spcPct val="80000"/>
              </a:lnSpc>
              <a:spcBef>
                <a:spcPts val="600"/>
              </a:spcBef>
              <a:buFont typeface="Arial" panose="020B0604020202020204" pitchFamily="34" charset="0"/>
              <a:buChar char="•"/>
            </a:pPr>
            <a:r>
              <a:rPr lang="en-US" altLang="en-US" dirty="0" smtClean="0">
                <a:solidFill>
                  <a:schemeClr val="tx1"/>
                </a:solidFill>
              </a:rPr>
              <a:t>Date</a:t>
            </a:r>
          </a:p>
          <a:p>
            <a:pPr lvl="1">
              <a:lnSpc>
                <a:spcPct val="80000"/>
              </a:lnSpc>
              <a:spcBef>
                <a:spcPts val="600"/>
              </a:spcBef>
              <a:buFont typeface="Arial" panose="020B0604020202020204" pitchFamily="34" charset="0"/>
              <a:buChar char="•"/>
            </a:pPr>
            <a:r>
              <a:rPr lang="en-US" altLang="en-US" dirty="0" smtClean="0">
                <a:solidFill>
                  <a:schemeClr val="tx1"/>
                </a:solidFill>
              </a:rPr>
              <a:t>S&amp;A Methods</a:t>
            </a:r>
          </a:p>
          <a:p>
            <a:pPr lvl="1">
              <a:lnSpc>
                <a:spcPct val="80000"/>
              </a:lnSpc>
              <a:spcBef>
                <a:spcPts val="600"/>
              </a:spcBef>
              <a:buFont typeface="Arial" panose="020B0604020202020204" pitchFamily="34" charset="0"/>
              <a:buChar char="•"/>
            </a:pPr>
            <a:r>
              <a:rPr lang="en-US" altLang="en-US" dirty="0" smtClean="0">
                <a:solidFill>
                  <a:schemeClr val="tx1"/>
                </a:solidFill>
              </a:rPr>
              <a:t># &amp; duration</a:t>
            </a:r>
          </a:p>
          <a:p>
            <a:pPr lvl="1">
              <a:lnSpc>
                <a:spcPct val="80000"/>
              </a:lnSpc>
              <a:spcBef>
                <a:spcPts val="600"/>
              </a:spcBef>
              <a:buFont typeface="Arial" panose="020B0604020202020204" pitchFamily="34" charset="0"/>
              <a:buChar char="•"/>
            </a:pPr>
            <a:r>
              <a:rPr lang="en-US" altLang="en-US" dirty="0" smtClean="0">
                <a:solidFill>
                  <a:schemeClr val="tx1"/>
                </a:solidFill>
              </a:rPr>
              <a:t>ID of lab</a:t>
            </a:r>
          </a:p>
          <a:p>
            <a:pPr lvl="1">
              <a:lnSpc>
                <a:spcPct val="80000"/>
              </a:lnSpc>
              <a:spcBef>
                <a:spcPts val="600"/>
              </a:spcBef>
              <a:buFont typeface="Arial" panose="020B0604020202020204" pitchFamily="34" charset="0"/>
              <a:buChar char="•"/>
            </a:pPr>
            <a:r>
              <a:rPr lang="en-US" altLang="en-US" dirty="0" smtClean="0">
                <a:solidFill>
                  <a:schemeClr val="tx1"/>
                </a:solidFill>
              </a:rPr>
              <a:t>PPE type</a:t>
            </a:r>
          </a:p>
          <a:p>
            <a:pPr lvl="1">
              <a:lnSpc>
                <a:spcPct val="80000"/>
              </a:lnSpc>
              <a:spcBef>
                <a:spcPts val="600"/>
              </a:spcBef>
              <a:buFont typeface="Arial" panose="020B0604020202020204" pitchFamily="34" charset="0"/>
              <a:buChar char="•"/>
            </a:pPr>
            <a:r>
              <a:rPr lang="en-US" altLang="en-US" dirty="0" smtClean="0">
                <a:solidFill>
                  <a:schemeClr val="tx1"/>
                </a:solidFill>
              </a:rPr>
              <a:t>SS #, job classification of all employees represented by monitoring</a:t>
            </a:r>
          </a:p>
          <a:p>
            <a:pPr lvl="1">
              <a:lnSpc>
                <a:spcPct val="80000"/>
              </a:lnSpc>
              <a:spcBef>
                <a:spcPts val="600"/>
              </a:spcBef>
              <a:buFont typeface="Arial" panose="020B0604020202020204" pitchFamily="34" charset="0"/>
              <a:buChar char="•"/>
            </a:pPr>
            <a:r>
              <a:rPr lang="en-US" altLang="en-US" dirty="0" smtClean="0">
                <a:solidFill>
                  <a:schemeClr val="tx1"/>
                </a:solidFill>
              </a:rPr>
              <a:t>Keep in accordance with 1910.1020(30 years)</a:t>
            </a:r>
          </a:p>
        </p:txBody>
      </p:sp>
    </p:spTree>
    <p:extLst>
      <p:ext uri="{BB962C8B-B14F-4D97-AF65-F5344CB8AC3E}">
        <p14:creationId xmlns:p14="http://schemas.microsoft.com/office/powerpoint/2010/main" val="333525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066800"/>
            <a:ext cx="6400800" cy="5684838"/>
          </a:xfrm>
        </p:spPr>
        <p:txBody>
          <a:bodyPr>
            <a:noAutofit/>
          </a:bodyPr>
          <a:lstStyle/>
          <a:p>
            <a:pPr marL="45720" indent="0" eaLnBrk="1" hangingPunct="1">
              <a:lnSpc>
                <a:spcPct val="80000"/>
              </a:lnSpc>
              <a:spcBef>
                <a:spcPts val="600"/>
              </a:spcBef>
              <a:buNone/>
            </a:pPr>
            <a:r>
              <a:rPr lang="en-US" altLang="en-US" dirty="0" smtClean="0">
                <a:solidFill>
                  <a:schemeClr val="tx1"/>
                </a:solidFill>
              </a:rPr>
              <a:t>(j) Recordkeeping</a:t>
            </a:r>
          </a:p>
          <a:p>
            <a:pPr eaLnBrk="1" hangingPunct="1">
              <a:lnSpc>
                <a:spcPct val="80000"/>
              </a:lnSpc>
              <a:spcBef>
                <a:spcPts val="600"/>
              </a:spcBef>
              <a:buFont typeface="Arial" panose="020B0604020202020204" pitchFamily="34" charset="0"/>
              <a:buChar char="•"/>
            </a:pPr>
            <a:endParaRPr lang="en-US" altLang="en-US" dirty="0" smtClean="0">
              <a:solidFill>
                <a:schemeClr val="tx1"/>
              </a:solidFill>
            </a:endParaRPr>
          </a:p>
          <a:p>
            <a:pPr>
              <a:lnSpc>
                <a:spcPct val="80000"/>
              </a:lnSpc>
              <a:spcBef>
                <a:spcPts val="600"/>
              </a:spcBef>
              <a:buFont typeface="Arial" panose="020B0604020202020204" pitchFamily="34" charset="0"/>
              <a:buChar char="•"/>
            </a:pPr>
            <a:r>
              <a:rPr lang="en-US" altLang="en-US" dirty="0" smtClean="0">
                <a:solidFill>
                  <a:schemeClr val="tx1"/>
                </a:solidFill>
              </a:rPr>
              <a:t>Objective data</a:t>
            </a:r>
          </a:p>
          <a:p>
            <a:pPr lvl="1">
              <a:lnSpc>
                <a:spcPct val="80000"/>
              </a:lnSpc>
              <a:spcBef>
                <a:spcPts val="600"/>
              </a:spcBef>
              <a:buFont typeface="Arial" panose="020B0604020202020204" pitchFamily="34" charset="0"/>
              <a:buChar char="•"/>
            </a:pPr>
            <a:r>
              <a:rPr lang="en-US" altLang="en-US" dirty="0" smtClean="0">
                <a:solidFill>
                  <a:schemeClr val="tx1"/>
                </a:solidFill>
              </a:rPr>
              <a:t>ID of silica containing material</a:t>
            </a:r>
          </a:p>
          <a:p>
            <a:pPr lvl="1">
              <a:lnSpc>
                <a:spcPct val="80000"/>
              </a:lnSpc>
              <a:spcBef>
                <a:spcPts val="600"/>
              </a:spcBef>
              <a:buFont typeface="Arial" panose="020B0604020202020204" pitchFamily="34" charset="0"/>
              <a:buChar char="•"/>
            </a:pPr>
            <a:r>
              <a:rPr lang="en-US" altLang="en-US" dirty="0" smtClean="0">
                <a:solidFill>
                  <a:schemeClr val="tx1"/>
                </a:solidFill>
              </a:rPr>
              <a:t>Source of objective data</a:t>
            </a:r>
          </a:p>
          <a:p>
            <a:pPr lvl="1">
              <a:lnSpc>
                <a:spcPct val="80000"/>
              </a:lnSpc>
              <a:spcBef>
                <a:spcPts val="600"/>
              </a:spcBef>
              <a:buFont typeface="Arial" panose="020B0604020202020204" pitchFamily="34" charset="0"/>
              <a:buChar char="•"/>
            </a:pPr>
            <a:r>
              <a:rPr lang="en-US" altLang="en-US" dirty="0" smtClean="0">
                <a:solidFill>
                  <a:schemeClr val="tx1"/>
                </a:solidFill>
              </a:rPr>
              <a:t>Testing protocol and results of testing</a:t>
            </a:r>
          </a:p>
          <a:p>
            <a:pPr lvl="1">
              <a:lnSpc>
                <a:spcPct val="80000"/>
              </a:lnSpc>
              <a:spcBef>
                <a:spcPts val="600"/>
              </a:spcBef>
              <a:buFont typeface="Arial" panose="020B0604020202020204" pitchFamily="34" charset="0"/>
              <a:buChar char="•"/>
            </a:pPr>
            <a:r>
              <a:rPr lang="en-US" altLang="en-US" dirty="0" smtClean="0">
                <a:solidFill>
                  <a:schemeClr val="tx1"/>
                </a:solidFill>
              </a:rPr>
              <a:t>Description of the process, task or activity on which objective data was bases</a:t>
            </a:r>
          </a:p>
          <a:p>
            <a:pPr lvl="1">
              <a:lnSpc>
                <a:spcPct val="80000"/>
              </a:lnSpc>
              <a:spcBef>
                <a:spcPts val="600"/>
              </a:spcBef>
              <a:buFont typeface="Arial" panose="020B0604020202020204" pitchFamily="34" charset="0"/>
              <a:buChar char="•"/>
            </a:pPr>
            <a:r>
              <a:rPr lang="en-US" altLang="en-US" dirty="0" smtClean="0">
                <a:solidFill>
                  <a:schemeClr val="tx1"/>
                </a:solidFill>
              </a:rPr>
              <a:t>Other data relevant to the process or exposures on which the objective data was based (30 years)</a:t>
            </a:r>
          </a:p>
          <a:p>
            <a:pPr marL="45720" indent="0" eaLnBrk="1" hangingPunct="1">
              <a:lnSpc>
                <a:spcPct val="80000"/>
              </a:lnSpc>
              <a:spcBef>
                <a:spcPts val="600"/>
              </a:spcBef>
              <a:buNone/>
            </a:pPr>
            <a:endParaRPr lang="en-US" altLang="en-US" dirty="0" smtClean="0">
              <a:solidFill>
                <a:schemeClr val="tx1"/>
              </a:solidFill>
            </a:endParaRPr>
          </a:p>
        </p:txBody>
      </p:sp>
    </p:spTree>
    <p:extLst>
      <p:ext uri="{BB962C8B-B14F-4D97-AF65-F5344CB8AC3E}">
        <p14:creationId xmlns:p14="http://schemas.microsoft.com/office/powerpoint/2010/main" val="1874274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88392"/>
            <a:ext cx="8229600" cy="749808"/>
          </a:xfrm>
        </p:spPr>
        <p:txBody>
          <a:bodyPr/>
          <a:lstStyle/>
          <a:p>
            <a:r>
              <a:rPr lang="en-US" sz="4000" dirty="0" smtClean="0">
                <a:solidFill>
                  <a:schemeClr val="tx1"/>
                </a:solidFill>
              </a:rPr>
              <a:t>Construction</a:t>
            </a:r>
            <a:endParaRPr lang="en-US" sz="4000" dirty="0">
              <a:solidFill>
                <a:schemeClr val="tx1"/>
              </a:solidFill>
            </a:endParaRPr>
          </a:p>
        </p:txBody>
      </p:sp>
      <p:sp>
        <p:nvSpPr>
          <p:cNvPr id="5" name="Rectangle 3"/>
          <p:cNvSpPr>
            <a:spLocks noGrp="1" noChangeArrowheads="1"/>
          </p:cNvSpPr>
          <p:nvPr>
            <p:ph sz="quarter" idx="13"/>
          </p:nvPr>
        </p:nvSpPr>
        <p:spPr>
          <a:xfrm>
            <a:off x="1524000" y="1066800"/>
            <a:ext cx="6400800" cy="5684838"/>
          </a:xfrm>
        </p:spPr>
        <p:txBody>
          <a:bodyPr>
            <a:noAutofit/>
          </a:bodyPr>
          <a:lstStyle/>
          <a:p>
            <a:pPr marL="45720" indent="0" eaLnBrk="1" hangingPunct="1">
              <a:lnSpc>
                <a:spcPct val="80000"/>
              </a:lnSpc>
              <a:spcBef>
                <a:spcPts val="600"/>
              </a:spcBef>
              <a:buNone/>
            </a:pPr>
            <a:r>
              <a:rPr lang="en-US" altLang="en-US" dirty="0" smtClean="0">
                <a:solidFill>
                  <a:schemeClr val="tx1"/>
                </a:solidFill>
              </a:rPr>
              <a:t>(j) Recordkeeping</a:t>
            </a:r>
          </a:p>
          <a:p>
            <a:pPr eaLnBrk="1" hangingPunct="1">
              <a:lnSpc>
                <a:spcPct val="80000"/>
              </a:lnSpc>
              <a:spcBef>
                <a:spcPts val="600"/>
              </a:spcBef>
              <a:buFont typeface="Arial" panose="020B0604020202020204" pitchFamily="34" charset="0"/>
              <a:buChar char="•"/>
            </a:pPr>
            <a:endParaRPr lang="en-US" altLang="en-US" dirty="0" smtClean="0">
              <a:solidFill>
                <a:schemeClr val="tx1"/>
              </a:solidFill>
            </a:endParaRPr>
          </a:p>
          <a:p>
            <a:pPr>
              <a:lnSpc>
                <a:spcPct val="80000"/>
              </a:lnSpc>
              <a:spcBef>
                <a:spcPts val="600"/>
              </a:spcBef>
              <a:buFont typeface="Arial" panose="020B0604020202020204" pitchFamily="34" charset="0"/>
              <a:buChar char="•"/>
            </a:pPr>
            <a:r>
              <a:rPr lang="en-US" altLang="en-US" dirty="0" smtClean="0">
                <a:solidFill>
                  <a:schemeClr val="tx1"/>
                </a:solidFill>
              </a:rPr>
              <a:t>Medical Surveillance</a:t>
            </a:r>
          </a:p>
          <a:p>
            <a:pPr lvl="1">
              <a:lnSpc>
                <a:spcPct val="80000"/>
              </a:lnSpc>
              <a:spcBef>
                <a:spcPts val="600"/>
              </a:spcBef>
              <a:buFont typeface="Arial" panose="020B0604020202020204" pitchFamily="34" charset="0"/>
              <a:buChar char="•"/>
            </a:pPr>
            <a:r>
              <a:rPr lang="en-US" altLang="en-US" dirty="0" smtClean="0">
                <a:solidFill>
                  <a:schemeClr val="tx1"/>
                </a:solidFill>
              </a:rPr>
              <a:t>For each employee</a:t>
            </a:r>
          </a:p>
          <a:p>
            <a:pPr lvl="2">
              <a:lnSpc>
                <a:spcPct val="80000"/>
              </a:lnSpc>
              <a:spcBef>
                <a:spcPts val="600"/>
              </a:spcBef>
              <a:buFont typeface="Arial" panose="020B0604020202020204" pitchFamily="34" charset="0"/>
              <a:buChar char="•"/>
            </a:pPr>
            <a:r>
              <a:rPr lang="en-US" altLang="en-US" dirty="0" smtClean="0">
                <a:solidFill>
                  <a:schemeClr val="tx1"/>
                </a:solidFill>
              </a:rPr>
              <a:t>Name and SS#</a:t>
            </a:r>
          </a:p>
          <a:p>
            <a:pPr lvl="2">
              <a:lnSpc>
                <a:spcPct val="80000"/>
              </a:lnSpc>
              <a:spcBef>
                <a:spcPts val="600"/>
              </a:spcBef>
              <a:buFont typeface="Arial" panose="020B0604020202020204" pitchFamily="34" charset="0"/>
              <a:buChar char="•"/>
            </a:pPr>
            <a:r>
              <a:rPr lang="en-US" altLang="en-US" dirty="0" smtClean="0">
                <a:solidFill>
                  <a:schemeClr val="tx1"/>
                </a:solidFill>
              </a:rPr>
              <a:t>Copy of PLHCPs and specialists written opinions</a:t>
            </a:r>
          </a:p>
          <a:p>
            <a:pPr lvl="2">
              <a:lnSpc>
                <a:spcPct val="80000"/>
              </a:lnSpc>
              <a:spcBef>
                <a:spcPts val="600"/>
              </a:spcBef>
              <a:buFont typeface="Arial" panose="020B0604020202020204" pitchFamily="34" charset="0"/>
              <a:buChar char="•"/>
            </a:pPr>
            <a:r>
              <a:rPr lang="en-US" altLang="en-US" dirty="0" smtClean="0">
                <a:solidFill>
                  <a:schemeClr val="tx1"/>
                </a:solidFill>
              </a:rPr>
              <a:t>Copy of info provided to PLHCPs</a:t>
            </a:r>
          </a:p>
          <a:p>
            <a:pPr lvl="2">
              <a:lnSpc>
                <a:spcPct val="80000"/>
              </a:lnSpc>
              <a:spcBef>
                <a:spcPts val="600"/>
              </a:spcBef>
              <a:buFont typeface="Arial" panose="020B0604020202020204" pitchFamily="34" charset="0"/>
              <a:buChar char="•"/>
            </a:pPr>
            <a:r>
              <a:rPr lang="en-US" altLang="en-US" dirty="0" smtClean="0">
                <a:solidFill>
                  <a:schemeClr val="tx1"/>
                </a:solidFill>
              </a:rPr>
              <a:t>Keep for duration of employment + 30 years</a:t>
            </a:r>
          </a:p>
          <a:p>
            <a:pPr lvl="2">
              <a:lnSpc>
                <a:spcPct val="80000"/>
              </a:lnSpc>
              <a:spcBef>
                <a:spcPts val="600"/>
              </a:spcBef>
              <a:buFont typeface="Arial" panose="020B0604020202020204" pitchFamily="34" charset="0"/>
              <a:buChar char="•"/>
            </a:pPr>
            <a:endParaRPr lang="en-US" altLang="en-US" dirty="0">
              <a:solidFill>
                <a:schemeClr val="tx1"/>
              </a:solidFill>
            </a:endParaRPr>
          </a:p>
          <a:p>
            <a:pPr marL="365760" lvl="1" indent="0">
              <a:lnSpc>
                <a:spcPct val="80000"/>
              </a:lnSpc>
              <a:spcBef>
                <a:spcPts val="600"/>
              </a:spcBef>
              <a:buNone/>
            </a:pPr>
            <a:r>
              <a:rPr lang="en-US" altLang="en-US" dirty="0" smtClean="0">
                <a:solidFill>
                  <a:schemeClr val="tx1"/>
                </a:solidFill>
              </a:rPr>
              <a:t>(k) Dates</a:t>
            </a:r>
          </a:p>
          <a:p>
            <a:pPr lvl="2">
              <a:lnSpc>
                <a:spcPct val="80000"/>
              </a:lnSpc>
              <a:spcBef>
                <a:spcPts val="600"/>
              </a:spcBef>
              <a:buFont typeface="Arial" panose="020B0604020202020204" pitchFamily="34" charset="0"/>
              <a:buChar char="•"/>
            </a:pPr>
            <a:r>
              <a:rPr lang="en-US" altLang="en-US" dirty="0">
                <a:solidFill>
                  <a:schemeClr val="tx1"/>
                </a:solidFill>
              </a:rPr>
              <a:t>Employers must comply with all requirements (except methods of sample analysis) by June 23, 2017</a:t>
            </a:r>
          </a:p>
          <a:p>
            <a:pPr lvl="2">
              <a:lnSpc>
                <a:spcPct val="80000"/>
              </a:lnSpc>
              <a:spcBef>
                <a:spcPts val="600"/>
              </a:spcBef>
              <a:buFont typeface="Arial" panose="020B0604020202020204" pitchFamily="34" charset="0"/>
              <a:buChar char="•"/>
            </a:pPr>
            <a:r>
              <a:rPr lang="en-US" altLang="en-US" dirty="0">
                <a:solidFill>
                  <a:schemeClr val="tx1"/>
                </a:solidFill>
              </a:rPr>
              <a:t>Compliance with methods of sample analysis required by June 23, 2018</a:t>
            </a:r>
          </a:p>
          <a:p>
            <a:pPr lvl="2">
              <a:lnSpc>
                <a:spcPct val="80000"/>
              </a:lnSpc>
              <a:spcBef>
                <a:spcPts val="600"/>
              </a:spcBef>
              <a:buFont typeface="Arial" panose="020B0604020202020204" pitchFamily="34" charset="0"/>
              <a:buChar char="•"/>
            </a:pPr>
            <a:endParaRPr lang="en-US" altLang="en-US" dirty="0" smtClean="0">
              <a:solidFill>
                <a:schemeClr val="tx1"/>
              </a:solidFill>
            </a:endParaRPr>
          </a:p>
          <a:p>
            <a:pPr lvl="2">
              <a:lnSpc>
                <a:spcPct val="80000"/>
              </a:lnSpc>
              <a:spcBef>
                <a:spcPts val="600"/>
              </a:spcBef>
              <a:buFont typeface="Arial" panose="020B0604020202020204" pitchFamily="34" charset="0"/>
              <a:buChar char="•"/>
            </a:pPr>
            <a:endParaRPr lang="en-US" altLang="en-US" dirty="0" smtClean="0">
              <a:solidFill>
                <a:schemeClr val="tx1"/>
              </a:solidFill>
            </a:endParaRPr>
          </a:p>
          <a:p>
            <a:pPr marL="45720" indent="0" eaLnBrk="1" hangingPunct="1">
              <a:lnSpc>
                <a:spcPct val="80000"/>
              </a:lnSpc>
              <a:spcBef>
                <a:spcPts val="600"/>
              </a:spcBef>
              <a:buNone/>
            </a:pPr>
            <a:endParaRPr lang="en-US" altLang="en-US" dirty="0" smtClean="0">
              <a:solidFill>
                <a:schemeClr val="tx1"/>
              </a:solidFill>
            </a:endParaRPr>
          </a:p>
        </p:txBody>
      </p:sp>
    </p:spTree>
    <p:extLst>
      <p:ext uri="{BB962C8B-B14F-4D97-AF65-F5344CB8AC3E}">
        <p14:creationId xmlns:p14="http://schemas.microsoft.com/office/powerpoint/2010/main" val="912089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685800"/>
          </a:xfrm>
        </p:spPr>
        <p:txBody>
          <a:bodyPr/>
          <a:lstStyle/>
          <a:p>
            <a:pPr eaLnBrk="1" hangingPunct="1"/>
            <a:r>
              <a:rPr lang="en-US" altLang="en-US" sz="3800" dirty="0" smtClean="0">
                <a:solidFill>
                  <a:schemeClr val="tx1"/>
                </a:solidFill>
              </a:rPr>
              <a:t>Example of Table 1 Entry</a:t>
            </a:r>
          </a:p>
        </p:txBody>
      </p:sp>
      <p:graphicFrame>
        <p:nvGraphicFramePr>
          <p:cNvPr id="4" name="Table 3"/>
          <p:cNvGraphicFramePr>
            <a:graphicFrameLocks noGrp="1"/>
          </p:cNvGraphicFramePr>
          <p:nvPr>
            <p:extLst>
              <p:ext uri="{D42A27DB-BD31-4B8C-83A1-F6EECF244321}">
                <p14:modId xmlns:p14="http://schemas.microsoft.com/office/powerpoint/2010/main" val="2508519712"/>
              </p:ext>
            </p:extLst>
          </p:nvPr>
        </p:nvGraphicFramePr>
        <p:xfrm>
          <a:off x="457200" y="685800"/>
          <a:ext cx="8153400" cy="6027052"/>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44764">
                <a:tc>
                  <a:txBody>
                    <a:bodyPr/>
                    <a:lstStyle/>
                    <a:p>
                      <a:pPr marL="0" marR="0">
                        <a:spcBef>
                          <a:spcPts val="0"/>
                        </a:spcBef>
                        <a:spcAft>
                          <a:spcPts val="0"/>
                        </a:spcAft>
                      </a:pPr>
                      <a:r>
                        <a:rPr lang="en-US" sz="2000" dirty="0" smtClean="0">
                          <a:effectLst/>
                          <a:latin typeface="+mn-lt"/>
                          <a:ea typeface="+mn-ea"/>
                        </a:rPr>
                        <a:t>Handheld</a:t>
                      </a:r>
                      <a:r>
                        <a:rPr lang="en-US" sz="2000" baseline="0" dirty="0" smtClean="0">
                          <a:effectLst/>
                          <a:latin typeface="+mn-lt"/>
                          <a:ea typeface="+mn-ea"/>
                        </a:rPr>
                        <a:t> power saws</a:t>
                      </a:r>
                    </a:p>
                    <a:p>
                      <a:pPr marL="0" marR="0">
                        <a:spcBef>
                          <a:spcPts val="0"/>
                        </a:spcBef>
                        <a:spcAft>
                          <a:spcPts val="0"/>
                        </a:spcAft>
                      </a:pPr>
                      <a:r>
                        <a:rPr lang="en-US" sz="2000" baseline="0" dirty="0" smtClean="0">
                          <a:effectLst/>
                          <a:latin typeface="+mn-lt"/>
                          <a:ea typeface="+mn-ea"/>
                        </a:rPr>
                        <a:t>(any blade diameter)</a:t>
                      </a:r>
                      <a:endParaRPr lang="en-US" sz="2000" dirty="0">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effectLst/>
                          <a:latin typeface="+mj-lt"/>
                        </a:rPr>
                        <a:t>Use saw equipped with integrated water delivery </a:t>
                      </a:r>
                      <a:r>
                        <a:rPr lang="en-US" sz="2000" dirty="0" smtClean="0">
                          <a:effectLst/>
                          <a:latin typeface="+mj-lt"/>
                        </a:rPr>
                        <a:t>system</a:t>
                      </a:r>
                      <a:r>
                        <a:rPr lang="en-US" sz="2000" baseline="0" dirty="0" smtClean="0">
                          <a:effectLst/>
                          <a:latin typeface="+mj-lt"/>
                        </a:rPr>
                        <a:t> that continuously feeds water to the blade. </a:t>
                      </a:r>
                    </a:p>
                    <a:p>
                      <a:pPr marL="0" marR="0">
                        <a:spcBef>
                          <a:spcPts val="0"/>
                        </a:spcBef>
                        <a:spcAft>
                          <a:spcPts val="0"/>
                        </a:spcAft>
                      </a:pPr>
                      <a:endParaRPr lang="en-US" sz="2000" baseline="0" dirty="0" smtClean="0">
                        <a:effectLst/>
                        <a:latin typeface="+mj-lt"/>
                      </a:endParaRPr>
                    </a:p>
                    <a:p>
                      <a:pPr marL="0" marR="0">
                        <a:spcBef>
                          <a:spcPts val="0"/>
                        </a:spcBef>
                        <a:spcAft>
                          <a:spcPts val="0"/>
                        </a:spcAft>
                      </a:pPr>
                      <a:r>
                        <a:rPr lang="en-US" sz="2000" baseline="0" dirty="0" smtClean="0">
                          <a:effectLst/>
                          <a:latin typeface="+mj-lt"/>
                          <a:ea typeface="Times New Roman"/>
                        </a:rPr>
                        <a:t>Operate and maintain tool in accordance with manufacturers’ instruction to minimize dust</a:t>
                      </a:r>
                    </a:p>
                    <a:p>
                      <a:pPr marL="0" marR="0" indent="0">
                        <a:spcBef>
                          <a:spcPts val="0"/>
                        </a:spcBef>
                        <a:spcAft>
                          <a:spcPts val="0"/>
                        </a:spcAft>
                        <a:buFontTx/>
                        <a:buNone/>
                      </a:pPr>
                      <a:endParaRPr lang="en-US" sz="2000" baseline="0" dirty="0" smtClean="0">
                        <a:effectLst/>
                        <a:latin typeface="+mj-lt"/>
                        <a:ea typeface="Times New Roman"/>
                      </a:endParaRPr>
                    </a:p>
                    <a:p>
                      <a:pPr marL="285750" marR="0" indent="-285750">
                        <a:spcBef>
                          <a:spcPts val="0"/>
                        </a:spcBef>
                        <a:spcAft>
                          <a:spcPts val="0"/>
                        </a:spcAft>
                        <a:buFontTx/>
                        <a:buChar char="-"/>
                      </a:pPr>
                      <a:r>
                        <a:rPr lang="en-US" sz="2000" baseline="0" dirty="0" smtClean="0">
                          <a:effectLst/>
                          <a:latin typeface="+mj-lt"/>
                          <a:ea typeface="Times New Roman"/>
                        </a:rPr>
                        <a:t>When used outdoors</a:t>
                      </a:r>
                    </a:p>
                    <a:p>
                      <a:pPr marL="285750" marR="0" indent="-285750">
                        <a:spcBef>
                          <a:spcPts val="0"/>
                        </a:spcBef>
                        <a:spcAft>
                          <a:spcPts val="0"/>
                        </a:spcAft>
                        <a:buFontTx/>
                        <a:buChar char="-"/>
                      </a:pPr>
                      <a:r>
                        <a:rPr lang="en-US" sz="2000" baseline="0" dirty="0" smtClean="0">
                          <a:effectLst/>
                          <a:latin typeface="+mj-lt"/>
                          <a:ea typeface="Times New Roman"/>
                        </a:rPr>
                        <a:t>When used indoors or in an enclosed area</a:t>
                      </a:r>
                    </a:p>
                    <a:p>
                      <a:pPr marL="0" marR="0">
                        <a:spcBef>
                          <a:spcPts val="0"/>
                        </a:spcBef>
                        <a:spcAft>
                          <a:spcPts val="0"/>
                        </a:spcAft>
                      </a:pPr>
                      <a:endParaRPr lang="en-US" sz="18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r>
                        <a:rPr lang="en-US" sz="2000" dirty="0" smtClean="0">
                          <a:effectLst/>
                          <a:latin typeface="+mn-lt"/>
                        </a:rPr>
                        <a:t>None</a:t>
                      </a:r>
                    </a:p>
                    <a:p>
                      <a:pPr marL="0" marR="0">
                        <a:spcBef>
                          <a:spcPts val="0"/>
                        </a:spcBef>
                        <a:spcAft>
                          <a:spcPts val="0"/>
                        </a:spcAft>
                      </a:pPr>
                      <a:r>
                        <a:rPr lang="en-US" sz="2000" dirty="0" smtClean="0">
                          <a:effectLst/>
                          <a:latin typeface="+mn-lt"/>
                          <a:ea typeface="Times New Roman"/>
                        </a:rPr>
                        <a:t>APF 10</a:t>
                      </a:r>
                      <a:endParaRPr lang="en-US" sz="2000" dirty="0">
                        <a:effectLst/>
                        <a:latin typeface="+mn-lt"/>
                        <a:ea typeface="Times New Roman"/>
                      </a:endParaRPr>
                    </a:p>
                  </a:txBody>
                  <a:tcPr marL="68580" marR="68580" marT="9525" marB="0" anchor="ctr">
                    <a:solidFill>
                      <a:srgbClr val="99CCFF"/>
                    </a:solidFill>
                  </a:tcPr>
                </a:tc>
                <a:tc>
                  <a:txBody>
                    <a:bodyPr/>
                    <a:lstStyle/>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r>
                        <a:rPr lang="en-US" sz="2000" dirty="0" smtClean="0">
                          <a:effectLst/>
                          <a:latin typeface="+mn-lt"/>
                        </a:rPr>
                        <a:t>APF</a:t>
                      </a:r>
                      <a:r>
                        <a:rPr lang="en-US" sz="2000" baseline="0" dirty="0" smtClean="0">
                          <a:effectLst/>
                          <a:latin typeface="+mn-lt"/>
                        </a:rPr>
                        <a:t> 10</a:t>
                      </a:r>
                    </a:p>
                    <a:p>
                      <a:pPr marL="0" marR="0">
                        <a:spcBef>
                          <a:spcPts val="0"/>
                        </a:spcBef>
                        <a:spcAft>
                          <a:spcPts val="0"/>
                        </a:spcAft>
                      </a:pPr>
                      <a:r>
                        <a:rPr lang="en-US" sz="2000" baseline="0" dirty="0" smtClean="0">
                          <a:effectLst/>
                          <a:latin typeface="+mn-lt"/>
                        </a:rPr>
                        <a:t>APF 10</a:t>
                      </a:r>
                      <a:endParaRPr lang="en-US" sz="2000" dirty="0">
                        <a:effectLst/>
                        <a:latin typeface="+mn-lt"/>
                      </a:endParaRPr>
                    </a:p>
                  </a:txBody>
                  <a:tcPr marL="68580" marR="68580" marT="9525" marB="0" anchor="ctr">
                    <a:solidFill>
                      <a:srgbClr val="99CCFF"/>
                    </a:solidFill>
                  </a:tcPr>
                </a:tc>
              </a:tr>
            </a:tbl>
          </a:graphicData>
        </a:graphic>
      </p:graphicFrame>
      <p:sp>
        <p:nvSpPr>
          <p:cNvPr id="5" name="Slide Number Placeholder 4"/>
          <p:cNvSpPr>
            <a:spLocks noGrp="1"/>
          </p:cNvSpPr>
          <p:nvPr>
            <p:ph type="sldNum" sz="quarter" idx="12"/>
          </p:nvPr>
        </p:nvSpPr>
        <p:spPr>
          <a:xfrm>
            <a:off x="8001000" y="6340475"/>
            <a:ext cx="762000" cy="365125"/>
          </a:xfrm>
        </p:spPr>
        <p:txBody>
          <a:bodyPr/>
          <a:lstStyle/>
          <a:p>
            <a:fld id="{4AF685D9-CCD3-4114-A06A-21DD342E2317}" type="slidenum">
              <a:rPr lang="en-US" smtClean="0">
                <a:solidFill>
                  <a:prstClr val="black">
                    <a:lumMod val="50000"/>
                    <a:lumOff val="50000"/>
                  </a:prstClr>
                </a:solidFill>
              </a:rPr>
              <a:pPr/>
              <a:t>24</a:t>
            </a:fld>
            <a:endParaRPr lang="en-US" dirty="0">
              <a:solidFill>
                <a:prstClr val="black">
                  <a:lumMod val="50000"/>
                  <a:lumOff val="50000"/>
                </a:prstClr>
              </a:solidFill>
            </a:endParaRPr>
          </a:p>
        </p:txBody>
      </p:sp>
    </p:spTree>
    <p:extLst>
      <p:ext uri="{BB962C8B-B14F-4D97-AF65-F5344CB8AC3E}">
        <p14:creationId xmlns:p14="http://schemas.microsoft.com/office/powerpoint/2010/main" val="202908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685800"/>
          </a:xfrm>
        </p:spPr>
        <p:txBody>
          <a:bodyPr/>
          <a:lstStyle/>
          <a:p>
            <a:pPr eaLnBrk="1" hangingPunct="1"/>
            <a:r>
              <a:rPr lang="en-US" altLang="en-US" sz="3800" dirty="0" smtClean="0">
                <a:solidFill>
                  <a:schemeClr val="tx1"/>
                </a:solidFill>
              </a:rPr>
              <a:t>Example of Table 1 Entry</a:t>
            </a:r>
          </a:p>
        </p:txBody>
      </p:sp>
      <p:graphicFrame>
        <p:nvGraphicFramePr>
          <p:cNvPr id="4" name="Table 3"/>
          <p:cNvGraphicFramePr>
            <a:graphicFrameLocks noGrp="1"/>
          </p:cNvGraphicFramePr>
          <p:nvPr>
            <p:extLst>
              <p:ext uri="{D42A27DB-BD31-4B8C-83A1-F6EECF244321}">
                <p14:modId xmlns:p14="http://schemas.microsoft.com/office/powerpoint/2010/main" val="2278388848"/>
              </p:ext>
            </p:extLst>
          </p:nvPr>
        </p:nvGraphicFramePr>
        <p:xfrm>
          <a:off x="457200" y="762000"/>
          <a:ext cx="8153400" cy="6019800"/>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37512">
                <a:tc>
                  <a:txBody>
                    <a:bodyPr/>
                    <a:lstStyle/>
                    <a:p>
                      <a:pPr marL="0" marR="0">
                        <a:spcBef>
                          <a:spcPts val="0"/>
                        </a:spcBef>
                        <a:spcAft>
                          <a:spcPts val="0"/>
                        </a:spcAft>
                      </a:pPr>
                      <a:r>
                        <a:rPr lang="en-US" sz="2000" b="1" kern="1200" dirty="0" smtClean="0">
                          <a:solidFill>
                            <a:schemeClr val="lt1"/>
                          </a:solidFill>
                          <a:effectLst/>
                          <a:latin typeface="+mn-lt"/>
                          <a:ea typeface="+mn-ea"/>
                          <a:cs typeface="+mn-cs"/>
                        </a:rPr>
                        <a:t>Stationary masonry saws </a:t>
                      </a:r>
                      <a:endParaRPr lang="en-US" sz="2000" dirty="0">
                        <a:effectLst/>
                        <a:latin typeface="Times New Roman"/>
                        <a:ea typeface="Times New Roman"/>
                      </a:endParaRPr>
                    </a:p>
                  </a:txBody>
                  <a:tcPr marL="68580" marR="68580" marT="9525" marB="0">
                    <a:solidFill>
                      <a:srgbClr val="0070C0"/>
                    </a:solidFill>
                  </a:tcPr>
                </a:tc>
                <a:tc>
                  <a:txBody>
                    <a:bodyPr/>
                    <a:lstStyle/>
                    <a:p>
                      <a:r>
                        <a:rPr lang="en-US" sz="2000" kern="1200" dirty="0" smtClean="0">
                          <a:solidFill>
                            <a:schemeClr val="dk1"/>
                          </a:solidFill>
                          <a:effectLst/>
                          <a:latin typeface="+mn-lt"/>
                          <a:ea typeface="+mn-ea"/>
                          <a:cs typeface="+mn-cs"/>
                        </a:rPr>
                        <a:t>Use saw equipped with integrated water delivery system that continuously feeds water to the blade.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Operate and maintain tool in accordance with manufacturer’s instructions to minimize dust emissions.</a:t>
                      </a:r>
                      <a:endParaRPr lang="en-US" sz="20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r>
                        <a:rPr lang="en-US" sz="2000" dirty="0" smtClean="0">
                          <a:effectLst/>
                          <a:latin typeface="+mn-lt"/>
                        </a:rPr>
                        <a:t>None</a:t>
                      </a:r>
                    </a:p>
                  </a:txBody>
                  <a:tcPr marL="68580" marR="68580" marT="9525" marB="0">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txBody>
                  <a:tcPr marL="68580" marR="68580" marT="9525" marB="0">
                    <a:solidFill>
                      <a:srgbClr val="99CCFF"/>
                    </a:solidFill>
                  </a:tcPr>
                </a:tc>
              </a:tr>
            </a:tbl>
          </a:graphicData>
        </a:graphic>
      </p:graphicFrame>
      <p:sp>
        <p:nvSpPr>
          <p:cNvPr id="5" name="Slide Number Placeholder 4"/>
          <p:cNvSpPr>
            <a:spLocks noGrp="1"/>
          </p:cNvSpPr>
          <p:nvPr>
            <p:ph type="sldNum" sz="quarter" idx="12"/>
          </p:nvPr>
        </p:nvSpPr>
        <p:spPr>
          <a:xfrm>
            <a:off x="7467600" y="6340475"/>
            <a:ext cx="1828800" cy="365125"/>
          </a:xfrm>
        </p:spPr>
        <p:txBody>
          <a:bodyPr/>
          <a:lstStyle/>
          <a:p>
            <a:fld id="{4AF685D9-CCD3-4114-A06A-21DD342E2317}" type="slidenum">
              <a:rPr lang="en-US" smtClean="0">
                <a:solidFill>
                  <a:prstClr val="black">
                    <a:lumMod val="50000"/>
                    <a:lumOff val="50000"/>
                  </a:prstClr>
                </a:solidFill>
              </a:rPr>
              <a:pPr/>
              <a:t>25</a:t>
            </a:fld>
            <a:endParaRPr lang="en-US" dirty="0">
              <a:solidFill>
                <a:prstClr val="black">
                  <a:lumMod val="50000"/>
                  <a:lumOff val="50000"/>
                </a:prstClr>
              </a:solidFill>
            </a:endParaRPr>
          </a:p>
        </p:txBody>
      </p:sp>
    </p:spTree>
    <p:extLst>
      <p:ext uri="{BB962C8B-B14F-4D97-AF65-F5344CB8AC3E}">
        <p14:creationId xmlns:p14="http://schemas.microsoft.com/office/powerpoint/2010/main" val="69006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685800"/>
          </a:xfrm>
        </p:spPr>
        <p:txBody>
          <a:bodyPr/>
          <a:lstStyle/>
          <a:p>
            <a:pPr eaLnBrk="1" hangingPunct="1"/>
            <a:r>
              <a:rPr lang="en-US" altLang="en-US" sz="3800" dirty="0" smtClean="0">
                <a:solidFill>
                  <a:schemeClr val="tx1"/>
                </a:solidFill>
              </a:rPr>
              <a:t>Example of Table 1 Entry</a:t>
            </a:r>
          </a:p>
        </p:txBody>
      </p:sp>
      <p:graphicFrame>
        <p:nvGraphicFramePr>
          <p:cNvPr id="4" name="Table 3"/>
          <p:cNvGraphicFramePr>
            <a:graphicFrameLocks noGrp="1"/>
          </p:cNvGraphicFramePr>
          <p:nvPr>
            <p:extLst>
              <p:ext uri="{D42A27DB-BD31-4B8C-83A1-F6EECF244321}">
                <p14:modId xmlns:p14="http://schemas.microsoft.com/office/powerpoint/2010/main" val="1253901977"/>
              </p:ext>
            </p:extLst>
          </p:nvPr>
        </p:nvGraphicFramePr>
        <p:xfrm>
          <a:off x="457200" y="685800"/>
          <a:ext cx="8153400" cy="6027052"/>
        </p:xfrm>
        <a:graphic>
          <a:graphicData uri="http://schemas.openxmlformats.org/drawingml/2006/table">
            <a:tbl>
              <a:tblPr firstRow="1" firstCol="1" bandRow="1">
                <a:tableStyleId>{5C22544A-7EE6-4342-B048-85BDC9FD1C3A}</a:tableStyleId>
              </a:tblPr>
              <a:tblGrid>
                <a:gridCol w="1579985"/>
                <a:gridCol w="4058815"/>
                <a:gridCol w="1295400"/>
                <a:gridCol w="1219200"/>
              </a:tblGrid>
              <a:tr h="1296111">
                <a:tc rowSpan="2">
                  <a:txBody>
                    <a:bodyPr/>
                    <a:lstStyle/>
                    <a:p>
                      <a:pPr marL="0" marR="0">
                        <a:spcBef>
                          <a:spcPts val="0"/>
                        </a:spcBef>
                        <a:spcAft>
                          <a:spcPts val="0"/>
                        </a:spcAft>
                      </a:pPr>
                      <a:r>
                        <a:rPr lang="en-US" sz="2000" dirty="0" smtClean="0">
                          <a:effectLst/>
                          <a:latin typeface="+mn-lt"/>
                          <a:ea typeface="+mn-ea"/>
                        </a:rPr>
                        <a:t>Equipment</a:t>
                      </a:r>
                      <a:r>
                        <a:rPr lang="en-US" sz="2000" baseline="0" dirty="0" smtClean="0">
                          <a:effectLst/>
                          <a:latin typeface="+mn-lt"/>
                          <a:ea typeface="+mn-ea"/>
                        </a:rPr>
                        <a:t> / Task</a:t>
                      </a:r>
                      <a:endParaRPr lang="en-US" sz="2000" dirty="0">
                        <a:effectLst/>
                        <a:latin typeface="Times New Roman"/>
                        <a:ea typeface="Times New Roman"/>
                      </a:endParaRPr>
                    </a:p>
                  </a:txBody>
                  <a:tcPr marL="68580" marR="68580" marT="9525" marB="0" anchor="ctr">
                    <a:solidFill>
                      <a:srgbClr val="0070C0"/>
                    </a:solidFill>
                  </a:tcPr>
                </a:tc>
                <a:tc rowSpan="2">
                  <a:txBody>
                    <a:bodyPr/>
                    <a:lstStyle/>
                    <a:p>
                      <a:pPr marL="0" marR="0">
                        <a:spcBef>
                          <a:spcPts val="0"/>
                        </a:spcBef>
                        <a:spcAft>
                          <a:spcPts val="0"/>
                        </a:spcAft>
                      </a:pPr>
                      <a:r>
                        <a:rPr lang="en-US" sz="2000" dirty="0">
                          <a:solidFill>
                            <a:schemeClr val="bg1"/>
                          </a:solidFill>
                          <a:effectLst/>
                        </a:rPr>
                        <a:t>Engineering and Work Practice Control Methods</a:t>
                      </a:r>
                      <a:endParaRPr lang="en-US" sz="2000" dirty="0">
                        <a:solidFill>
                          <a:schemeClr val="bg1"/>
                        </a:solidFill>
                        <a:effectLst/>
                        <a:latin typeface="Times New Roman"/>
                        <a:ea typeface="Times New Roman"/>
                      </a:endParaRPr>
                    </a:p>
                  </a:txBody>
                  <a:tcPr marL="68580" marR="68580" marT="9525" marB="0" anchor="ctr">
                    <a:solidFill>
                      <a:srgbClr val="0070C0"/>
                    </a:solidFill>
                  </a:tcPr>
                </a:tc>
                <a:tc gridSpan="2">
                  <a:txBody>
                    <a:bodyPr/>
                    <a:lstStyle/>
                    <a:p>
                      <a:pPr marL="0" marR="0">
                        <a:spcBef>
                          <a:spcPts val="0"/>
                        </a:spcBef>
                        <a:spcAft>
                          <a:spcPts val="0"/>
                        </a:spcAft>
                      </a:pPr>
                      <a:r>
                        <a:rPr lang="en-US" sz="2000" dirty="0">
                          <a:solidFill>
                            <a:schemeClr val="bg1"/>
                          </a:solidFill>
                          <a:effectLst/>
                        </a:rPr>
                        <a:t>Required </a:t>
                      </a:r>
                      <a:r>
                        <a:rPr lang="en-US" sz="2000" dirty="0" smtClean="0">
                          <a:solidFill>
                            <a:schemeClr val="bg1"/>
                          </a:solidFill>
                          <a:effectLst/>
                        </a:rPr>
                        <a:t>Respiratory Protection</a:t>
                      </a:r>
                      <a:r>
                        <a:rPr lang="en-US" sz="2000" baseline="0" dirty="0" smtClean="0">
                          <a:solidFill>
                            <a:schemeClr val="bg1"/>
                          </a:solidFill>
                          <a:effectLst/>
                        </a:rPr>
                        <a:t> and </a:t>
                      </a:r>
                      <a:endParaRPr lang="en-US" sz="2000" dirty="0">
                        <a:solidFill>
                          <a:schemeClr val="bg1"/>
                        </a:solidFill>
                        <a:effectLst/>
                      </a:endParaRPr>
                    </a:p>
                    <a:p>
                      <a:pPr marL="0" marR="0">
                        <a:spcBef>
                          <a:spcPts val="0"/>
                        </a:spcBef>
                        <a:spcAft>
                          <a:spcPts val="0"/>
                        </a:spcAft>
                      </a:pPr>
                      <a:r>
                        <a:rPr lang="en-US" sz="2000" dirty="0" smtClean="0">
                          <a:solidFill>
                            <a:schemeClr val="bg1"/>
                          </a:solidFill>
                          <a:effectLst/>
                        </a:rPr>
                        <a:t>Minimum </a:t>
                      </a:r>
                      <a:r>
                        <a:rPr lang="en-US" sz="2000" baseline="0" dirty="0" smtClean="0">
                          <a:solidFill>
                            <a:schemeClr val="bg1"/>
                          </a:solidFill>
                          <a:effectLst/>
                        </a:rPr>
                        <a:t>APF</a:t>
                      </a:r>
                      <a:endParaRPr lang="en-US" sz="2000" dirty="0">
                        <a:solidFill>
                          <a:schemeClr val="bg1"/>
                        </a:solidFill>
                        <a:effectLst/>
                        <a:latin typeface="Times New Roman"/>
                        <a:ea typeface="Times New Roman"/>
                      </a:endParaRPr>
                    </a:p>
                  </a:txBody>
                  <a:tcPr marL="68580" marR="68580" marT="9525" marB="0">
                    <a:solidFill>
                      <a:srgbClr val="0070C0"/>
                    </a:solidFill>
                  </a:tcPr>
                </a:tc>
                <a:tc hMerge="1">
                  <a:txBody>
                    <a:bodyPr/>
                    <a:lstStyle/>
                    <a:p>
                      <a:endParaRPr lang="en-US"/>
                    </a:p>
                  </a:txBody>
                  <a:tcPr/>
                </a:tc>
              </a:tr>
              <a:tr h="68617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baseline="0" dirty="0">
                          <a:solidFill>
                            <a:schemeClr val="bg1"/>
                          </a:solidFill>
                          <a:effectLst/>
                        </a:rPr>
                        <a:t>≤ 4 </a:t>
                      </a:r>
                      <a:r>
                        <a:rPr lang="en-US" sz="2000" baseline="0" dirty="0" err="1" smtClean="0">
                          <a:solidFill>
                            <a:schemeClr val="bg1"/>
                          </a:solidFill>
                          <a:effectLst/>
                        </a:rPr>
                        <a:t>hr</a:t>
                      </a:r>
                      <a:r>
                        <a:rPr lang="en-US" sz="2000" baseline="0" dirty="0" smtClean="0">
                          <a:solidFill>
                            <a:schemeClr val="bg1"/>
                          </a:solidFill>
                          <a:effectLst/>
                        </a:rPr>
                        <a:t>/shift</a:t>
                      </a:r>
                      <a:endParaRPr lang="en-US" sz="2000" baseline="0" dirty="0">
                        <a:solidFill>
                          <a:schemeClr val="bg1"/>
                        </a:solidFill>
                        <a:effectLst/>
                        <a:latin typeface="Times New Roman"/>
                        <a:ea typeface="Times New Roman"/>
                      </a:endParaRPr>
                    </a:p>
                  </a:txBody>
                  <a:tcPr marL="68580" marR="68580" marT="9525" marB="0">
                    <a:solidFill>
                      <a:srgbClr val="0070C0"/>
                    </a:solidFill>
                  </a:tcPr>
                </a:tc>
                <a:tc>
                  <a:txBody>
                    <a:bodyPr/>
                    <a:lstStyle/>
                    <a:p>
                      <a:pPr marL="0" marR="0">
                        <a:spcBef>
                          <a:spcPts val="0"/>
                        </a:spcBef>
                        <a:spcAft>
                          <a:spcPts val="0"/>
                        </a:spcAft>
                      </a:pPr>
                      <a:r>
                        <a:rPr lang="en-US" sz="2000" dirty="0">
                          <a:solidFill>
                            <a:schemeClr val="bg1"/>
                          </a:solidFill>
                          <a:effectLst/>
                        </a:rPr>
                        <a:t>&gt; 4 </a:t>
                      </a:r>
                      <a:r>
                        <a:rPr lang="en-US" sz="2000" dirty="0" err="1" smtClean="0">
                          <a:solidFill>
                            <a:schemeClr val="bg1"/>
                          </a:solidFill>
                          <a:effectLst/>
                        </a:rPr>
                        <a:t>hr</a:t>
                      </a:r>
                      <a:r>
                        <a:rPr lang="en-US" sz="2000" dirty="0" smtClean="0">
                          <a:solidFill>
                            <a:schemeClr val="bg1"/>
                          </a:solidFill>
                          <a:effectLst/>
                        </a:rPr>
                        <a:t>/shift</a:t>
                      </a:r>
                      <a:endParaRPr lang="en-US" sz="2000" dirty="0">
                        <a:solidFill>
                          <a:schemeClr val="bg1"/>
                        </a:solidFill>
                        <a:effectLst/>
                        <a:latin typeface="Times New Roman"/>
                        <a:ea typeface="Times New Roman"/>
                      </a:endParaRPr>
                    </a:p>
                  </a:txBody>
                  <a:tcPr marL="68580" marR="68580" marT="9525" marB="0">
                    <a:solidFill>
                      <a:srgbClr val="0070C0"/>
                    </a:solidFill>
                  </a:tcPr>
                </a:tc>
              </a:tr>
              <a:tr h="4044764">
                <a:tc>
                  <a:txBody>
                    <a:bodyPr/>
                    <a:lstStyle/>
                    <a:p>
                      <a:pPr marL="0" marR="0">
                        <a:spcBef>
                          <a:spcPts val="0"/>
                        </a:spcBef>
                        <a:spcAft>
                          <a:spcPts val="0"/>
                        </a:spcAft>
                      </a:pPr>
                      <a:r>
                        <a:rPr lang="en-US" sz="2000" b="1" kern="1200" dirty="0" smtClean="0">
                          <a:solidFill>
                            <a:schemeClr val="lt1"/>
                          </a:solidFill>
                          <a:effectLst/>
                          <a:latin typeface="+mn-lt"/>
                          <a:ea typeface="+mn-ea"/>
                          <a:cs typeface="+mn-cs"/>
                        </a:rPr>
                        <a:t>Vehicle-mounted drilling rigs for rock and concrete</a:t>
                      </a:r>
                      <a:endParaRPr lang="en-US" sz="2000" dirty="0">
                        <a:effectLst/>
                        <a:latin typeface="Times New Roman"/>
                        <a:ea typeface="Times New Roman"/>
                      </a:endParaRPr>
                    </a:p>
                  </a:txBody>
                  <a:tcPr marL="68580" marR="68580" marT="9525" marB="0">
                    <a:solidFill>
                      <a:srgbClr val="0070C0"/>
                    </a:solidFill>
                  </a:tcPr>
                </a:tc>
                <a:tc>
                  <a:txBody>
                    <a:bodyPr/>
                    <a:lstStyle/>
                    <a:p>
                      <a:r>
                        <a:rPr lang="en-US" sz="2000" kern="1200" dirty="0" smtClean="0">
                          <a:solidFill>
                            <a:schemeClr val="dk1"/>
                          </a:solidFill>
                          <a:effectLst/>
                          <a:latin typeface="+mn-lt"/>
                          <a:ea typeface="+mn-ea"/>
                          <a:cs typeface="+mn-cs"/>
                        </a:rPr>
                        <a:t>Use dust collection system with close capture hood or shroud around drill bit with a low-flow water spray to wet the dust at the discharge point from the dust collector.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OR </a:t>
                      </a:r>
                    </a:p>
                    <a:p>
                      <a:r>
                        <a:rPr lang="en-US" sz="2000" kern="1200" dirty="0" smtClean="0">
                          <a:solidFill>
                            <a:schemeClr val="dk1"/>
                          </a:solidFill>
                          <a:effectLst/>
                          <a:latin typeface="+mn-lt"/>
                          <a:ea typeface="+mn-ea"/>
                          <a:cs typeface="+mn-cs"/>
                        </a:rPr>
                        <a:t> </a:t>
                      </a:r>
                    </a:p>
                    <a:p>
                      <a:r>
                        <a:rPr lang="en-US" sz="2000" kern="1200" dirty="0" smtClean="0">
                          <a:solidFill>
                            <a:schemeClr val="dk1"/>
                          </a:solidFill>
                          <a:effectLst/>
                          <a:latin typeface="+mn-lt"/>
                          <a:ea typeface="+mn-ea"/>
                          <a:cs typeface="+mn-cs"/>
                        </a:rPr>
                        <a:t>Operate from within an enclosed cab and use water for dust suppression on drill bit.</a:t>
                      </a:r>
                      <a:endParaRPr lang="en-US" sz="2000" dirty="0">
                        <a:effectLst/>
                        <a:latin typeface="Trebuchet MS" panose="020B0603020202020204" pitchFamily="34" charset="0"/>
                        <a:ea typeface="Times New Roman"/>
                      </a:endParaRPr>
                    </a:p>
                  </a:txBody>
                  <a:tcPr marL="68580" marR="68580" marT="9525" marB="0">
                    <a:solidFill>
                      <a:srgbClr val="99CCFF"/>
                    </a:solidFill>
                  </a:tcPr>
                </a:tc>
                <a:tc>
                  <a:txBody>
                    <a:bodyPr/>
                    <a:lstStyle/>
                    <a:p>
                      <a:pPr marL="0" marR="0">
                        <a:spcBef>
                          <a:spcPts val="0"/>
                        </a:spcBef>
                        <a:spcAft>
                          <a:spcPts val="0"/>
                        </a:spcAft>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txBody>
                  <a:tcPr marL="68580" marR="68580" marT="9525" marB="0">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a:spcBef>
                          <a:spcPts val="0"/>
                        </a:spcBef>
                        <a:spcAft>
                          <a:spcPts val="0"/>
                        </a:spcAft>
                      </a:pPr>
                      <a:endParaRPr lang="en-US" sz="2000" baseline="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rPr>
                        <a:t>None</a:t>
                      </a:r>
                    </a:p>
                    <a:p>
                      <a:pPr marL="0" marR="0">
                        <a:spcBef>
                          <a:spcPts val="0"/>
                        </a:spcBef>
                        <a:spcAft>
                          <a:spcPts val="0"/>
                        </a:spcAft>
                      </a:pPr>
                      <a:endParaRPr lang="en-US" sz="2000" baseline="0" dirty="0" smtClean="0">
                        <a:effectLst/>
                        <a:latin typeface="+mn-lt"/>
                      </a:endParaRPr>
                    </a:p>
                  </a:txBody>
                  <a:tcPr marL="68580" marR="68580" marT="9525" marB="0">
                    <a:solidFill>
                      <a:srgbClr val="99CCFF"/>
                    </a:solidFill>
                  </a:tcPr>
                </a:tc>
              </a:tr>
            </a:tbl>
          </a:graphicData>
        </a:graphic>
      </p:graphicFrame>
      <p:sp>
        <p:nvSpPr>
          <p:cNvPr id="5" name="Slide Number Placeholder 4"/>
          <p:cNvSpPr>
            <a:spLocks noGrp="1"/>
          </p:cNvSpPr>
          <p:nvPr>
            <p:ph type="sldNum" sz="quarter" idx="12"/>
          </p:nvPr>
        </p:nvSpPr>
        <p:spPr>
          <a:xfrm>
            <a:off x="7467600" y="6324600"/>
            <a:ext cx="1828800" cy="365125"/>
          </a:xfrm>
        </p:spPr>
        <p:txBody>
          <a:bodyPr/>
          <a:lstStyle/>
          <a:p>
            <a:fld id="{4AF685D9-CCD3-4114-A06A-21DD342E2317}" type="slidenum">
              <a:rPr lang="en-US" smtClean="0">
                <a:solidFill>
                  <a:prstClr val="black">
                    <a:lumMod val="50000"/>
                    <a:lumOff val="50000"/>
                  </a:prstClr>
                </a:solidFill>
              </a:rPr>
              <a:pPr/>
              <a:t>26</a:t>
            </a:fld>
            <a:endParaRPr lang="en-US" dirty="0">
              <a:solidFill>
                <a:prstClr val="black">
                  <a:lumMod val="50000"/>
                  <a:lumOff val="50000"/>
                </a:prstClr>
              </a:solidFill>
            </a:endParaRPr>
          </a:p>
        </p:txBody>
      </p:sp>
    </p:spTree>
    <p:extLst>
      <p:ext uri="{BB962C8B-B14F-4D97-AF65-F5344CB8AC3E}">
        <p14:creationId xmlns:p14="http://schemas.microsoft.com/office/powerpoint/2010/main" val="326393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9762"/>
          </a:xfrm>
        </p:spPr>
        <p:txBody>
          <a:bodyPr/>
          <a:lstStyle/>
          <a:p>
            <a:pPr algn="ctr" eaLnBrk="1" hangingPunct="1"/>
            <a:r>
              <a:rPr lang="en-US" altLang="en-US" sz="4000" dirty="0" smtClean="0">
                <a:solidFill>
                  <a:schemeClr val="tx1"/>
                </a:solidFill>
              </a:rPr>
              <a:t>List of Table 1 Entries</a:t>
            </a:r>
          </a:p>
        </p:txBody>
      </p:sp>
      <p:sp>
        <p:nvSpPr>
          <p:cNvPr id="19459" name="Rectangle 3"/>
          <p:cNvSpPr>
            <a:spLocks noGrp="1" noChangeArrowheads="1"/>
          </p:cNvSpPr>
          <p:nvPr>
            <p:ph sz="quarter" idx="13"/>
          </p:nvPr>
        </p:nvSpPr>
        <p:spPr>
          <a:xfrm>
            <a:off x="228600" y="1066800"/>
            <a:ext cx="4343400" cy="4953000"/>
          </a:xfrm>
        </p:spPr>
        <p:txBody>
          <a:bodyPr>
            <a:normAutofit/>
          </a:bodyPr>
          <a:lstStyle/>
          <a:p>
            <a:pPr eaLnBrk="1" hangingPunct="1">
              <a:spcBef>
                <a:spcPct val="0"/>
              </a:spcBef>
              <a:buSzPct val="100000"/>
              <a:buFont typeface="Wingdings" panose="05000000000000000000" pitchFamily="2" charset="2"/>
              <a:buChar char="§"/>
            </a:pPr>
            <a:r>
              <a:rPr lang="en-US" altLang="en-US" sz="2000" dirty="0" smtClean="0">
                <a:solidFill>
                  <a:schemeClr val="tx1"/>
                </a:solidFill>
              </a:rPr>
              <a:t>Stationary masonry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power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power saws for fiber cement board</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Walk-behind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Drivable saws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Rig-mounted core saws or drills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Handheld and stand-mounted drills</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Dowel drilling rigs for concrete</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Vehicle-mounted drilling rigs for rock and concrete</a:t>
            </a:r>
          </a:p>
          <a:p>
            <a:pPr eaLnBrk="1" hangingPunct="1">
              <a:spcBef>
                <a:spcPct val="0"/>
              </a:spcBef>
              <a:buSzPct val="100000"/>
              <a:buFont typeface="Wingdings" panose="05000000000000000000" pitchFamily="2" charset="2"/>
              <a:buChar char="§"/>
            </a:pPr>
            <a:r>
              <a:rPr lang="en-US" altLang="en-US" sz="2000" dirty="0" smtClean="0">
                <a:solidFill>
                  <a:schemeClr val="tx1"/>
                </a:solidFill>
              </a:rPr>
              <a:t>Jackhammers and handheld powered chipping tools</a:t>
            </a:r>
          </a:p>
        </p:txBody>
      </p:sp>
      <p:sp>
        <p:nvSpPr>
          <p:cNvPr id="19460" name="Content Placeholder 1"/>
          <p:cNvSpPr>
            <a:spLocks noGrp="1"/>
          </p:cNvSpPr>
          <p:nvPr>
            <p:ph sz="quarter" idx="14"/>
          </p:nvPr>
        </p:nvSpPr>
        <p:spPr>
          <a:xfrm>
            <a:off x="4648200" y="1066800"/>
            <a:ext cx="4343400" cy="5029200"/>
          </a:xfrm>
        </p:spPr>
        <p:txBody>
          <a:bodyPr>
            <a:normAutofit/>
          </a:bodyPr>
          <a:lstStyle/>
          <a:p>
            <a:pPr>
              <a:spcBef>
                <a:spcPct val="0"/>
              </a:spcBef>
              <a:buSzPct val="100000"/>
              <a:buFont typeface="Wingdings" panose="05000000000000000000" pitchFamily="2" charset="2"/>
              <a:buChar char="§"/>
            </a:pPr>
            <a:r>
              <a:rPr lang="en-US" altLang="en-US" sz="2000" dirty="0" smtClean="0">
                <a:solidFill>
                  <a:schemeClr val="tx1"/>
                </a:solidFill>
              </a:rPr>
              <a:t>Handheld grinders for mortar removal (</a:t>
            </a:r>
            <a:r>
              <a:rPr lang="en-US" altLang="en-US" sz="2000" dirty="0" err="1" smtClean="0">
                <a:solidFill>
                  <a:schemeClr val="tx1"/>
                </a:solidFill>
              </a:rPr>
              <a:t>tuckpointing</a:t>
            </a:r>
            <a:r>
              <a:rPr lang="en-US" altLang="en-US" sz="2000" dirty="0" smtClean="0">
                <a:solidFill>
                  <a:schemeClr val="tx1"/>
                </a:solidFill>
              </a:rPr>
              <a:t>)</a:t>
            </a:r>
          </a:p>
          <a:p>
            <a:pPr>
              <a:spcBef>
                <a:spcPct val="0"/>
              </a:spcBef>
              <a:buSzPct val="100000"/>
              <a:buFont typeface="Wingdings" panose="05000000000000000000" pitchFamily="2" charset="2"/>
              <a:buChar char="§"/>
            </a:pPr>
            <a:r>
              <a:rPr lang="en-US" altLang="en-US" sz="2000" dirty="0" smtClean="0">
                <a:solidFill>
                  <a:schemeClr val="tx1"/>
                </a:solidFill>
              </a:rPr>
              <a:t>Handheld grinders for other than mortar removal</a:t>
            </a:r>
          </a:p>
          <a:p>
            <a:pPr>
              <a:spcBef>
                <a:spcPct val="0"/>
              </a:spcBef>
              <a:buSzPct val="100000"/>
              <a:buFont typeface="Wingdings" panose="05000000000000000000" pitchFamily="2" charset="2"/>
              <a:buChar char="§"/>
            </a:pPr>
            <a:r>
              <a:rPr lang="en-US" altLang="en-US" sz="2000" dirty="0" smtClean="0">
                <a:solidFill>
                  <a:schemeClr val="tx1"/>
                </a:solidFill>
              </a:rPr>
              <a:t>Walk-behind milling machines and floor grinders</a:t>
            </a:r>
          </a:p>
          <a:p>
            <a:pPr>
              <a:spcBef>
                <a:spcPct val="0"/>
              </a:spcBef>
              <a:buSzPct val="100000"/>
              <a:buFont typeface="Wingdings" panose="05000000000000000000" pitchFamily="2" charset="2"/>
              <a:buChar char="§"/>
            </a:pPr>
            <a:r>
              <a:rPr lang="en-US" altLang="en-US" sz="2000" dirty="0" smtClean="0">
                <a:solidFill>
                  <a:schemeClr val="tx1"/>
                </a:solidFill>
              </a:rPr>
              <a:t>Small drivable milling machines</a:t>
            </a:r>
          </a:p>
          <a:p>
            <a:pPr>
              <a:spcBef>
                <a:spcPct val="0"/>
              </a:spcBef>
              <a:buSzPct val="100000"/>
              <a:buFont typeface="Wingdings" panose="05000000000000000000" pitchFamily="2" charset="2"/>
              <a:buChar char="§"/>
            </a:pPr>
            <a:r>
              <a:rPr lang="en-US" altLang="en-US" sz="2000" dirty="0" smtClean="0">
                <a:solidFill>
                  <a:schemeClr val="tx1"/>
                </a:solidFill>
              </a:rPr>
              <a:t>Large drivable milling machines</a:t>
            </a:r>
          </a:p>
          <a:p>
            <a:pPr>
              <a:spcBef>
                <a:spcPct val="0"/>
              </a:spcBef>
              <a:buSzPct val="100000"/>
              <a:buFont typeface="Wingdings" panose="05000000000000000000" pitchFamily="2" charset="2"/>
              <a:buChar char="§"/>
            </a:pPr>
            <a:r>
              <a:rPr lang="en-US" altLang="en-US" sz="2000" dirty="0" smtClean="0">
                <a:solidFill>
                  <a:schemeClr val="tx1"/>
                </a:solidFill>
              </a:rPr>
              <a:t>Crushing machines</a:t>
            </a:r>
          </a:p>
          <a:p>
            <a:pPr>
              <a:spcBef>
                <a:spcPct val="0"/>
              </a:spcBef>
              <a:buSzPct val="100000"/>
              <a:buFont typeface="Wingdings" panose="05000000000000000000" pitchFamily="2" charset="2"/>
              <a:buChar char="§"/>
            </a:pPr>
            <a:r>
              <a:rPr lang="en-US" altLang="en-US" sz="2000" dirty="0" smtClean="0">
                <a:solidFill>
                  <a:schemeClr val="tx1"/>
                </a:solidFill>
              </a:rPr>
              <a:t>Heavy equipment and utility vehicles to abrade or fracture silica materials</a:t>
            </a:r>
          </a:p>
          <a:p>
            <a:pPr>
              <a:spcBef>
                <a:spcPct val="0"/>
              </a:spcBef>
              <a:buSzPct val="100000"/>
              <a:buFont typeface="Wingdings" panose="05000000000000000000" pitchFamily="2" charset="2"/>
              <a:buChar char="§"/>
            </a:pPr>
            <a:r>
              <a:rPr lang="en-US" altLang="en-US" sz="2000" dirty="0" smtClean="0">
                <a:solidFill>
                  <a:schemeClr val="tx1"/>
                </a:solidFill>
              </a:rPr>
              <a:t>Heavy equipment and utility vehicles for grading and excavating</a:t>
            </a:r>
            <a:endParaRPr lang="en-US" altLang="en-US" sz="2000" dirty="0">
              <a:solidFill>
                <a:schemeClr val="tx1"/>
              </a:solidFill>
            </a:endParaRPr>
          </a:p>
          <a:p>
            <a:pPr>
              <a:spcBef>
                <a:spcPct val="0"/>
              </a:spcBef>
              <a:buSzPct val="100000"/>
              <a:buFont typeface="Wingdings" panose="05000000000000000000" pitchFamily="2" charset="2"/>
              <a:buChar char="v"/>
            </a:pPr>
            <a:endParaRPr lang="en-US" altLang="en-US" sz="1600" dirty="0" smtClean="0">
              <a:solidFill>
                <a:schemeClr val="tx1"/>
              </a:solidFill>
            </a:endParaRPr>
          </a:p>
          <a:p>
            <a:pPr>
              <a:spcBef>
                <a:spcPct val="0"/>
              </a:spcBef>
            </a:pPr>
            <a:endParaRPr lang="en-US" altLang="en-US" sz="2000" dirty="0" smtClean="0">
              <a:solidFill>
                <a:schemeClr val="accent2"/>
              </a:solidFill>
            </a:endParaRPr>
          </a:p>
        </p:txBody>
      </p:sp>
      <p:sp>
        <p:nvSpPr>
          <p:cNvPr id="4" name="Slide Number Placeholder 3"/>
          <p:cNvSpPr>
            <a:spLocks noGrp="1"/>
          </p:cNvSpPr>
          <p:nvPr>
            <p:ph type="sldNum" sz="quarter" idx="12"/>
          </p:nvPr>
        </p:nvSpPr>
        <p:spPr>
          <a:xfrm>
            <a:off x="8077200" y="6248400"/>
            <a:ext cx="762000" cy="365125"/>
          </a:xfrm>
        </p:spPr>
        <p:txBody>
          <a:bodyPr/>
          <a:lstStyle/>
          <a:p>
            <a:fld id="{4AF685D9-CCD3-4114-A06A-21DD342E2317}" type="slidenum">
              <a:rPr lang="en-US" smtClean="0">
                <a:solidFill>
                  <a:prstClr val="black">
                    <a:lumMod val="50000"/>
                    <a:lumOff val="50000"/>
                  </a:prstClr>
                </a:solidFill>
              </a:rPr>
              <a:pPr/>
              <a:t>27</a:t>
            </a:fld>
            <a:endParaRPr lang="en-US" dirty="0">
              <a:solidFill>
                <a:prstClr val="black">
                  <a:lumMod val="50000"/>
                  <a:lumOff val="50000"/>
                </a:prstClr>
              </a:solidFill>
            </a:endParaRPr>
          </a:p>
        </p:txBody>
      </p:sp>
    </p:spTree>
    <p:extLst>
      <p:ext uri="{BB962C8B-B14F-4D97-AF65-F5344CB8AC3E}">
        <p14:creationId xmlns:p14="http://schemas.microsoft.com/office/powerpoint/2010/main" val="409532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381000"/>
            <a:ext cx="8229600" cy="914400"/>
          </a:xfrm>
        </p:spPr>
        <p:txBody>
          <a:bodyPr/>
          <a:lstStyle/>
          <a:p>
            <a:r>
              <a:rPr lang="en-US" altLang="en-US" sz="4000" dirty="0" smtClean="0">
                <a:solidFill>
                  <a:schemeClr val="tx1"/>
                </a:solidFill>
              </a:rPr>
              <a:t>Fully and Properly Implementing Controls Specified on Table 1</a:t>
            </a:r>
          </a:p>
        </p:txBody>
      </p:sp>
      <p:sp>
        <p:nvSpPr>
          <p:cNvPr id="6" name="Rectangle 3"/>
          <p:cNvSpPr txBox="1">
            <a:spLocks noChangeArrowheads="1"/>
          </p:cNvSpPr>
          <p:nvPr/>
        </p:nvSpPr>
        <p:spPr bwMode="auto">
          <a:xfrm>
            <a:off x="533400" y="1981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Presence of controls is not sufficient.</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Employers are required to ensure that:</a:t>
            </a:r>
            <a:endParaRPr lang="en-US" sz="2800" dirty="0" smtClean="0">
              <a:solidFill>
                <a:prstClr val="black"/>
              </a:solidFill>
            </a:endParaRPr>
          </a:p>
          <a:p>
            <a:pPr lvl="1" eaLnBrk="1" hangingPunct="1">
              <a:buClr>
                <a:srgbClr val="FF0000"/>
              </a:buClr>
              <a:buFont typeface="Arial" panose="020B0604020202020204" pitchFamily="34" charset="0"/>
              <a:buChar char="•"/>
              <a:defRPr/>
            </a:pPr>
            <a:r>
              <a:rPr lang="en-US" altLang="en-US" sz="2400" kern="0" dirty="0" smtClean="0">
                <a:solidFill>
                  <a:prstClr val="black"/>
                </a:solidFill>
              </a:rPr>
              <a:t>Controls are present and maintained</a:t>
            </a:r>
          </a:p>
          <a:p>
            <a:pPr lvl="1" eaLnBrk="1" hangingPunct="1">
              <a:buClr>
                <a:srgbClr val="FF0000"/>
              </a:buClr>
              <a:buFont typeface="Arial" panose="020B0604020202020204" pitchFamily="34" charset="0"/>
              <a:buChar char="•"/>
              <a:defRPr/>
            </a:pPr>
            <a:r>
              <a:rPr lang="en-US" altLang="en-US" sz="2400" kern="0" dirty="0" smtClean="0">
                <a:solidFill>
                  <a:prstClr val="black"/>
                </a:solidFill>
              </a:rPr>
              <a:t>Employees understand </a:t>
            </a:r>
            <a:r>
              <a:rPr lang="en-US" altLang="en-US" sz="2400" kern="0" smtClean="0">
                <a:solidFill>
                  <a:prstClr val="black"/>
                </a:solidFill>
              </a:rPr>
              <a:t>the </a:t>
            </a:r>
            <a:r>
              <a:rPr lang="en-US" sz="2400" smtClean="0">
                <a:solidFill>
                  <a:prstClr val="black"/>
                </a:solidFill>
              </a:rPr>
              <a:t>proper </a:t>
            </a:r>
            <a:r>
              <a:rPr lang="en-US" sz="2400" dirty="0">
                <a:solidFill>
                  <a:prstClr val="black"/>
                </a:solidFill>
              </a:rPr>
              <a:t>use of those controls and use them </a:t>
            </a:r>
            <a:r>
              <a:rPr lang="en-US" sz="2400" dirty="0" smtClean="0">
                <a:solidFill>
                  <a:prstClr val="black"/>
                </a:solidFill>
              </a:rPr>
              <a:t>accordingly</a:t>
            </a:r>
            <a:endParaRPr lang="en-US" altLang="en-US" sz="2400" kern="0" dirty="0" smtClean="0">
              <a:solidFill>
                <a:prstClr val="black"/>
              </a:solidFill>
            </a:endParaRPr>
          </a:p>
          <a:p>
            <a:pPr eaLnBrk="1" hangingPunct="1">
              <a:buClr>
                <a:srgbClr val="FF0000"/>
              </a:buClr>
              <a:buFont typeface="Arial" panose="020B0604020202020204" pitchFamily="34" charset="0"/>
              <a:buChar char="•"/>
              <a:defRPr/>
            </a:pPr>
            <a:endParaRPr lang="en-US" altLang="en-US" sz="2400" kern="0" dirty="0">
              <a:solidFill>
                <a:prstClr val="black"/>
              </a:solidFill>
            </a:endParaRPr>
          </a:p>
        </p:txBody>
      </p:sp>
      <p:sp>
        <p:nvSpPr>
          <p:cNvPr id="4" name="Slide Number Placeholder 3"/>
          <p:cNvSpPr>
            <a:spLocks noGrp="1"/>
          </p:cNvSpPr>
          <p:nvPr>
            <p:ph type="sldNum" sz="quarter" idx="12"/>
          </p:nvPr>
        </p:nvSpPr>
        <p:spPr>
          <a:xfrm>
            <a:off x="8229600" y="6248400"/>
            <a:ext cx="609600" cy="365125"/>
          </a:xfrm>
        </p:spPr>
        <p:txBody>
          <a:bodyPr/>
          <a:lstStyle/>
          <a:p>
            <a:fld id="{4AF685D9-CCD3-4114-A06A-21DD342E2317}" type="slidenum">
              <a:rPr lang="en-US" smtClean="0">
                <a:solidFill>
                  <a:prstClr val="black">
                    <a:lumMod val="50000"/>
                    <a:lumOff val="50000"/>
                  </a:prstClr>
                </a:solidFill>
              </a:rPr>
              <a:pPr/>
              <a:t>28</a:t>
            </a:fld>
            <a:endParaRPr lang="en-US" dirty="0">
              <a:solidFill>
                <a:prstClr val="black">
                  <a:lumMod val="50000"/>
                  <a:lumOff val="50000"/>
                </a:prstClr>
              </a:solidFill>
            </a:endParaRPr>
          </a:p>
        </p:txBody>
      </p:sp>
    </p:spTree>
    <p:extLst>
      <p:ext uri="{BB962C8B-B14F-4D97-AF65-F5344CB8AC3E}">
        <p14:creationId xmlns:p14="http://schemas.microsoft.com/office/powerpoint/2010/main" val="204665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81000"/>
            <a:ext cx="8686800" cy="914400"/>
          </a:xfrm>
        </p:spPr>
        <p:txBody>
          <a:bodyPr/>
          <a:lstStyle/>
          <a:p>
            <a:r>
              <a:rPr lang="en-US" altLang="en-US" sz="4000" dirty="0" smtClean="0">
                <a:solidFill>
                  <a:schemeClr val="tx1"/>
                </a:solidFill>
              </a:rPr>
              <a:t>Employees Engaged in Table 1 Tasks</a:t>
            </a:r>
          </a:p>
        </p:txBody>
      </p:sp>
      <p:sp>
        <p:nvSpPr>
          <p:cNvPr id="6" name="Rectangle 3"/>
          <p:cNvSpPr txBox="1">
            <a:spLocks noChangeArrowheads="1"/>
          </p:cNvSpPr>
          <p:nvPr/>
        </p:nvSpPr>
        <p:spPr bwMode="auto">
          <a:xfrm>
            <a:off x="533400" y="15240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Employees </a:t>
            </a:r>
            <a:r>
              <a:rPr lang="en-US" altLang="en-US" sz="2800" u="sng" dirty="0" smtClean="0">
                <a:solidFill>
                  <a:prstClr val="black"/>
                </a:solidFill>
              </a:rPr>
              <a:t>are</a:t>
            </a:r>
            <a:r>
              <a:rPr lang="en-US" altLang="en-US" sz="2800" dirty="0" smtClean="0">
                <a:solidFill>
                  <a:prstClr val="black"/>
                </a:solidFill>
              </a:rPr>
              <a:t> “engaged in the task” when operating the listed equipment, assisting with the task, or have some responsibility for the completion of the task</a:t>
            </a:r>
          </a:p>
          <a:p>
            <a:pPr eaLnBrk="1" hangingPunct="1">
              <a:buClr>
                <a:srgbClr val="FF0000"/>
              </a:buClr>
              <a:buFont typeface="Wingdings" panose="05000000000000000000" pitchFamily="2" charset="2"/>
              <a:buChar char="v"/>
              <a:defRPr/>
            </a:pPr>
            <a:r>
              <a:rPr lang="en-US" altLang="en-US" sz="2800" dirty="0" smtClean="0">
                <a:solidFill>
                  <a:prstClr val="black"/>
                </a:solidFill>
              </a:rPr>
              <a:t>Employees </a:t>
            </a:r>
            <a:r>
              <a:rPr lang="en-US" altLang="en-US" sz="2800" u="sng" dirty="0" smtClean="0">
                <a:solidFill>
                  <a:prstClr val="black"/>
                </a:solidFill>
              </a:rPr>
              <a:t>are not</a:t>
            </a:r>
            <a:r>
              <a:rPr lang="en-US" altLang="en-US" sz="2800" dirty="0" smtClean="0">
                <a:solidFill>
                  <a:prstClr val="black"/>
                </a:solidFill>
              </a:rPr>
              <a:t> “engaged in the task” if they are only in the vicinity of a task</a:t>
            </a:r>
          </a:p>
        </p:txBody>
      </p:sp>
      <p:sp>
        <p:nvSpPr>
          <p:cNvPr id="4" name="Slide Number Placeholder 3"/>
          <p:cNvSpPr>
            <a:spLocks noGrp="1"/>
          </p:cNvSpPr>
          <p:nvPr>
            <p:ph type="sldNum" sz="quarter" idx="12"/>
          </p:nvPr>
        </p:nvSpPr>
        <p:spPr>
          <a:xfrm>
            <a:off x="8191500" y="6324600"/>
            <a:ext cx="685800" cy="365125"/>
          </a:xfrm>
        </p:spPr>
        <p:txBody>
          <a:bodyPr/>
          <a:lstStyle/>
          <a:p>
            <a:fld id="{4AF685D9-CCD3-4114-A06A-21DD342E2317}" type="slidenum">
              <a:rPr lang="en-US" smtClean="0">
                <a:solidFill>
                  <a:prstClr val="black">
                    <a:lumMod val="50000"/>
                    <a:lumOff val="50000"/>
                  </a:prstClr>
                </a:solidFill>
              </a:rPr>
              <a:pPr/>
              <a:t>29</a:t>
            </a:fld>
            <a:endParaRPr lang="en-US" dirty="0">
              <a:solidFill>
                <a:prstClr val="black">
                  <a:lumMod val="50000"/>
                  <a:lumOff val="50000"/>
                </a:prstClr>
              </a:solidFill>
            </a:endParaRPr>
          </a:p>
        </p:txBody>
      </p:sp>
    </p:spTree>
    <p:extLst>
      <p:ext uri="{BB962C8B-B14F-4D97-AF65-F5344CB8AC3E}">
        <p14:creationId xmlns:p14="http://schemas.microsoft.com/office/powerpoint/2010/main" val="253390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096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Reasons for </a:t>
            </a:r>
            <a:r>
              <a:rPr lang="en-US" altLang="en-US" sz="4000" dirty="0" smtClean="0">
                <a:solidFill>
                  <a:schemeClr val="tx1"/>
                </a:solidFill>
              </a:rPr>
              <a:t>the Rule</a:t>
            </a:r>
            <a:endParaRPr lang="en-US" sz="4000" dirty="0">
              <a:solidFill>
                <a:schemeClr val="tx1"/>
              </a:solidFill>
            </a:endParaRPr>
          </a:p>
        </p:txBody>
      </p:sp>
      <p:sp>
        <p:nvSpPr>
          <p:cNvPr id="4" name="Content Placeholder 3"/>
          <p:cNvSpPr>
            <a:spLocks noGrp="1"/>
          </p:cNvSpPr>
          <p:nvPr>
            <p:ph sz="quarter" idx="13"/>
          </p:nvPr>
        </p:nvSpPr>
        <p:spPr>
          <a:xfrm>
            <a:off x="533400" y="1600200"/>
            <a:ext cx="8077200" cy="4572000"/>
          </a:xfrm>
        </p:spPr>
        <p:txBody>
          <a:bodyPr>
            <a:noAutofit/>
          </a:bodyPr>
          <a:lstStyle/>
          <a:p>
            <a:r>
              <a:rPr lang="en-US" altLang="en-US" sz="2800" dirty="0">
                <a:solidFill>
                  <a:schemeClr val="tx1"/>
                </a:solidFill>
              </a:rPr>
              <a:t>Current </a:t>
            </a:r>
            <a:r>
              <a:rPr lang="en-US" altLang="en-US" sz="2800" dirty="0" smtClean="0">
                <a:solidFill>
                  <a:schemeClr val="tx1"/>
                </a:solidFill>
              </a:rPr>
              <a:t>permissible </a:t>
            </a:r>
            <a:r>
              <a:rPr lang="en-US" altLang="en-US" sz="2800" dirty="0">
                <a:solidFill>
                  <a:schemeClr val="tx1"/>
                </a:solidFill>
              </a:rPr>
              <a:t>e</a:t>
            </a:r>
            <a:r>
              <a:rPr lang="en-US" altLang="en-US" sz="2800" dirty="0" smtClean="0">
                <a:solidFill>
                  <a:schemeClr val="tx1"/>
                </a:solidFill>
              </a:rPr>
              <a:t>xposure </a:t>
            </a:r>
            <a:r>
              <a:rPr lang="en-US" altLang="en-US" sz="2800" dirty="0">
                <a:solidFill>
                  <a:schemeClr val="tx1"/>
                </a:solidFill>
              </a:rPr>
              <a:t>l</a:t>
            </a:r>
            <a:r>
              <a:rPr lang="en-US" altLang="en-US" sz="2800" dirty="0" smtClean="0">
                <a:solidFill>
                  <a:schemeClr val="tx1"/>
                </a:solidFill>
              </a:rPr>
              <a:t>imits </a:t>
            </a:r>
            <a:r>
              <a:rPr lang="en-US" altLang="en-US" sz="2800" dirty="0">
                <a:solidFill>
                  <a:schemeClr val="tx1"/>
                </a:solidFill>
              </a:rPr>
              <a:t>(PELs) are formulas that many find hard to understand</a:t>
            </a:r>
          </a:p>
          <a:p>
            <a:r>
              <a:rPr lang="en-US" altLang="en-US" sz="2800" dirty="0">
                <a:solidFill>
                  <a:schemeClr val="tx1"/>
                </a:solidFill>
              </a:rPr>
              <a:t>Construction/shipyard PELs are obsolete particle count limits</a:t>
            </a:r>
          </a:p>
          <a:p>
            <a:r>
              <a:rPr lang="en-US" altLang="en-US" sz="2800" dirty="0">
                <a:solidFill>
                  <a:schemeClr val="tx1"/>
                </a:solidFill>
              </a:rPr>
              <a:t>General industry formula PEL is about equal to 100 µg/m</a:t>
            </a:r>
            <a:r>
              <a:rPr lang="en-US" altLang="en-US" sz="2800" baseline="30000" dirty="0">
                <a:solidFill>
                  <a:schemeClr val="tx1"/>
                </a:solidFill>
              </a:rPr>
              <a:t>3</a:t>
            </a:r>
            <a:r>
              <a:rPr lang="en-US" altLang="en-US" sz="2800" dirty="0">
                <a:solidFill>
                  <a:schemeClr val="tx1"/>
                </a:solidFill>
              </a:rPr>
              <a:t>; construction/shipyard formulas are about 250 µg/m</a:t>
            </a:r>
            <a:r>
              <a:rPr lang="en-US" altLang="en-US" sz="2800" baseline="30000" dirty="0">
                <a:solidFill>
                  <a:schemeClr val="tx1"/>
                </a:solidFill>
              </a:rPr>
              <a:t>3</a:t>
            </a:r>
            <a:endParaRPr lang="en-US" sz="2800" dirty="0">
              <a:solidFill>
                <a:schemeClr val="tx1"/>
              </a:solidFill>
            </a:endParaRPr>
          </a:p>
        </p:txBody>
      </p:sp>
    </p:spTree>
    <p:extLst>
      <p:ext uri="{BB962C8B-B14F-4D97-AF65-F5344CB8AC3E}">
        <p14:creationId xmlns:p14="http://schemas.microsoft.com/office/powerpoint/2010/main" val="1844743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0010" y="228600"/>
            <a:ext cx="8229600" cy="914400"/>
          </a:xfrm>
        </p:spPr>
        <p:txBody>
          <a:bodyPr/>
          <a:lstStyle/>
          <a:p>
            <a:r>
              <a:rPr lang="en-US" altLang="en-US" sz="4000" dirty="0" smtClean="0">
                <a:solidFill>
                  <a:schemeClr val="tx1"/>
                </a:solidFill>
              </a:rPr>
              <a:t>Respiratory Protection Requirements on Table 1</a:t>
            </a:r>
          </a:p>
        </p:txBody>
      </p:sp>
      <p:sp>
        <p:nvSpPr>
          <p:cNvPr id="6" name="Rectangle 3"/>
          <p:cNvSpPr txBox="1">
            <a:spLocks noChangeArrowheads="1"/>
          </p:cNvSpPr>
          <p:nvPr/>
        </p:nvSpPr>
        <p:spPr bwMode="auto">
          <a:xfrm>
            <a:off x="533400" y="16002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F0000"/>
              </a:buClr>
              <a:buFont typeface="Wingdings" panose="05000000000000000000" pitchFamily="2" charset="2"/>
              <a:buChar char="v"/>
              <a:defRPr/>
            </a:pPr>
            <a:r>
              <a:rPr lang="en-US" altLang="en-US" sz="2800" dirty="0" smtClean="0">
                <a:solidFill>
                  <a:prstClr val="black"/>
                </a:solidFill>
              </a:rPr>
              <a:t>Respirators required where exposures above the PEL are likely to persist despite full and proper implementation of the specified engineering and work practice controls</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Where respirators required, must be used by all employees engaged in the task for entire duration of the task</a:t>
            </a:r>
          </a:p>
          <a:p>
            <a:pPr eaLnBrk="1" hangingPunct="1">
              <a:buClr>
                <a:srgbClr val="FF0000"/>
              </a:buClr>
              <a:buFont typeface="Wingdings" panose="05000000000000000000" pitchFamily="2" charset="2"/>
              <a:buChar char="v"/>
              <a:defRPr/>
            </a:pPr>
            <a:r>
              <a:rPr lang="en-US" altLang="en-US" sz="2800" kern="0" dirty="0" smtClean="0">
                <a:solidFill>
                  <a:prstClr val="black"/>
                </a:solidFill>
              </a:rPr>
              <a:t>Provisions specify how to determine when respirators are required for an employee engaged in more than one task</a:t>
            </a:r>
            <a:endParaRPr lang="en-US" altLang="en-US" sz="2400" kern="0" dirty="0" smtClean="0">
              <a:solidFill>
                <a:prstClr val="black"/>
              </a:solidFill>
            </a:endParaRPr>
          </a:p>
          <a:p>
            <a:pPr eaLnBrk="1" hangingPunct="1">
              <a:buClr>
                <a:srgbClr val="FF0000"/>
              </a:buClr>
              <a:buFont typeface="Arial" panose="020B0604020202020204" pitchFamily="34" charset="0"/>
              <a:buChar char="•"/>
              <a:defRPr/>
            </a:pPr>
            <a:endParaRPr lang="en-US" altLang="en-US" sz="2400" kern="0" dirty="0">
              <a:solidFill>
                <a:prstClr val="black"/>
              </a:solidFill>
            </a:endParaRPr>
          </a:p>
        </p:txBody>
      </p:sp>
      <p:sp>
        <p:nvSpPr>
          <p:cNvPr id="4" name="Slide Number Placeholder 3"/>
          <p:cNvSpPr>
            <a:spLocks noGrp="1"/>
          </p:cNvSpPr>
          <p:nvPr>
            <p:ph type="sldNum" sz="quarter" idx="12"/>
          </p:nvPr>
        </p:nvSpPr>
        <p:spPr>
          <a:xfrm>
            <a:off x="8191500" y="6248400"/>
            <a:ext cx="685800" cy="365125"/>
          </a:xfrm>
        </p:spPr>
        <p:txBody>
          <a:bodyPr/>
          <a:lstStyle/>
          <a:p>
            <a:endParaRPr lang="en-US" dirty="0">
              <a:solidFill>
                <a:prstClr val="black">
                  <a:lumMod val="50000"/>
                  <a:lumOff val="50000"/>
                </a:prstClr>
              </a:solidFill>
            </a:endParaRPr>
          </a:p>
        </p:txBody>
      </p:sp>
    </p:spTree>
    <p:extLst>
      <p:ext uri="{BB962C8B-B14F-4D97-AF65-F5344CB8AC3E}">
        <p14:creationId xmlns:p14="http://schemas.microsoft.com/office/powerpoint/2010/main" val="76908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685800"/>
          </a:xfrm>
        </p:spPr>
        <p:txBody>
          <a:bodyPr/>
          <a:lstStyle/>
          <a:p>
            <a:r>
              <a:rPr lang="en-US" altLang="en-US" sz="4000" dirty="0">
                <a:solidFill>
                  <a:schemeClr val="tx1"/>
                </a:solidFill>
              </a:rPr>
              <a:t>Construction –</a:t>
            </a:r>
            <a:br>
              <a:rPr lang="en-US" altLang="en-US" sz="4000" dirty="0">
                <a:solidFill>
                  <a:schemeClr val="tx1"/>
                </a:solidFill>
              </a:rPr>
            </a:br>
            <a:r>
              <a:rPr lang="en-US" altLang="en-US" sz="4000" dirty="0">
                <a:solidFill>
                  <a:schemeClr val="tx1"/>
                </a:solidFill>
              </a:rPr>
              <a:t>Competent </a:t>
            </a:r>
            <a:r>
              <a:rPr lang="en-US" altLang="en-US" sz="4000" dirty="0" smtClean="0">
                <a:solidFill>
                  <a:schemeClr val="tx1"/>
                </a:solidFill>
              </a:rPr>
              <a:t>Person</a:t>
            </a:r>
          </a:p>
        </p:txBody>
      </p:sp>
      <p:sp>
        <p:nvSpPr>
          <p:cNvPr id="50179" name="Rectangle 3"/>
          <p:cNvSpPr>
            <a:spLocks noGrp="1" noChangeArrowheads="1"/>
          </p:cNvSpPr>
          <p:nvPr>
            <p:ph sz="quarter" idx="13"/>
          </p:nvPr>
        </p:nvSpPr>
        <p:spPr>
          <a:xfrm>
            <a:off x="381000" y="1676400"/>
            <a:ext cx="8382000" cy="4876800"/>
          </a:xfrm>
        </p:spPr>
        <p:txBody>
          <a:bodyPr>
            <a:normAutofit/>
          </a:bodyPr>
          <a:lstStyle/>
          <a:p>
            <a:r>
              <a:rPr lang="en-US" altLang="en-US" sz="2800" dirty="0" smtClean="0">
                <a:solidFill>
                  <a:schemeClr val="tx1"/>
                </a:solidFill>
              </a:rPr>
              <a:t>Construction employers must designate a competent person </a:t>
            </a:r>
            <a:r>
              <a:rPr lang="en-US" altLang="en-US" sz="2800" dirty="0">
                <a:solidFill>
                  <a:schemeClr val="tx1"/>
                </a:solidFill>
              </a:rPr>
              <a:t>to implement </a:t>
            </a:r>
            <a:r>
              <a:rPr lang="en-US" altLang="en-US" sz="2800" dirty="0" smtClean="0">
                <a:solidFill>
                  <a:schemeClr val="tx1"/>
                </a:solidFill>
              </a:rPr>
              <a:t>the written </a:t>
            </a:r>
            <a:r>
              <a:rPr lang="en-US" altLang="en-US" sz="2800" dirty="0">
                <a:solidFill>
                  <a:schemeClr val="tx1"/>
                </a:solidFill>
              </a:rPr>
              <a:t>exposure control </a:t>
            </a:r>
            <a:r>
              <a:rPr lang="en-US" altLang="en-US" sz="2800" dirty="0" smtClean="0">
                <a:solidFill>
                  <a:schemeClr val="tx1"/>
                </a:solidFill>
              </a:rPr>
              <a:t>plan</a:t>
            </a:r>
          </a:p>
          <a:p>
            <a:r>
              <a:rPr lang="en-US" altLang="en-US" sz="2800" i="1" dirty="0" smtClean="0">
                <a:solidFill>
                  <a:schemeClr val="tx1"/>
                </a:solidFill>
              </a:rPr>
              <a:t>Competent </a:t>
            </a:r>
            <a:r>
              <a:rPr lang="en-US" altLang="en-US" sz="2800" i="1" dirty="0">
                <a:solidFill>
                  <a:schemeClr val="tx1"/>
                </a:solidFill>
              </a:rPr>
              <a:t>person</a:t>
            </a:r>
            <a:r>
              <a:rPr lang="en-US" altLang="en-US" sz="2800" dirty="0">
                <a:solidFill>
                  <a:schemeClr val="tx1"/>
                </a:solidFill>
              </a:rPr>
              <a:t> </a:t>
            </a:r>
            <a:r>
              <a:rPr lang="en-US" altLang="en-US" sz="2800" dirty="0" smtClean="0">
                <a:solidFill>
                  <a:schemeClr val="tx1"/>
                </a:solidFill>
              </a:rPr>
              <a:t>is an individual capable of identifying existing and foreseeable </a:t>
            </a:r>
            <a:r>
              <a:rPr lang="en-US" altLang="en-US" sz="2800" dirty="0" err="1" smtClean="0">
                <a:solidFill>
                  <a:schemeClr val="tx1"/>
                </a:solidFill>
              </a:rPr>
              <a:t>respirable</a:t>
            </a:r>
            <a:r>
              <a:rPr lang="en-US" altLang="en-US" sz="2800" dirty="0" smtClean="0">
                <a:solidFill>
                  <a:schemeClr val="tx1"/>
                </a:solidFill>
              </a:rPr>
              <a:t> crystalline silica hazards, who has authorization to take prompt corrective measures</a:t>
            </a:r>
          </a:p>
          <a:p>
            <a:r>
              <a:rPr lang="en-US" altLang="en-US" sz="2800" dirty="0" smtClean="0">
                <a:solidFill>
                  <a:schemeClr val="tx1"/>
                </a:solidFill>
              </a:rPr>
              <a:t>Makes frequent </a:t>
            </a:r>
            <a:r>
              <a:rPr lang="en-US" altLang="en-US" sz="2800" dirty="0">
                <a:solidFill>
                  <a:schemeClr val="tx1"/>
                </a:solidFill>
              </a:rPr>
              <a:t>and regular inspection of job sites, materials, and </a:t>
            </a:r>
            <a:r>
              <a:rPr lang="en-US" altLang="en-US" sz="2800" dirty="0" smtClean="0">
                <a:solidFill>
                  <a:schemeClr val="tx1"/>
                </a:solidFill>
              </a:rPr>
              <a:t>equipment</a:t>
            </a:r>
            <a:endParaRPr lang="en-US" altLang="en-US" sz="2800" dirty="0">
              <a:solidFill>
                <a:schemeClr val="tx1"/>
              </a:solidFill>
            </a:endParaRPr>
          </a:p>
        </p:txBody>
      </p:sp>
      <p:sp>
        <p:nvSpPr>
          <p:cNvPr id="4" name="Slide Number Placeholder 3"/>
          <p:cNvSpPr>
            <a:spLocks noGrp="1"/>
          </p:cNvSpPr>
          <p:nvPr>
            <p:ph type="sldNum" sz="quarter" idx="12"/>
          </p:nvPr>
        </p:nvSpPr>
        <p:spPr>
          <a:xfrm>
            <a:off x="8077200" y="6172200"/>
            <a:ext cx="685800" cy="365125"/>
          </a:xfrm>
        </p:spPr>
        <p:txBody>
          <a:bodyPr/>
          <a:lstStyle/>
          <a:p>
            <a:endParaRPr lang="en-US" dirty="0">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229600" cy="1143000"/>
          </a:xfrm>
        </p:spPr>
        <p:txBody>
          <a:bodyPr/>
          <a:lstStyle/>
          <a:p>
            <a:pPr eaLnBrk="1" hangingPunct="1"/>
            <a:r>
              <a:rPr lang="en-US" altLang="en-US" sz="4000" dirty="0" smtClean="0">
                <a:solidFill>
                  <a:schemeClr val="tx1"/>
                </a:solidFill>
              </a:rPr>
              <a:t>Guidance and Outreach </a:t>
            </a:r>
          </a:p>
        </p:txBody>
      </p:sp>
      <p:sp>
        <p:nvSpPr>
          <p:cNvPr id="55299" name="Rectangle 3"/>
          <p:cNvSpPr>
            <a:spLocks noGrp="1" noChangeArrowheads="1"/>
          </p:cNvSpPr>
          <p:nvPr>
            <p:ph sz="quarter" idx="13"/>
          </p:nvPr>
        </p:nvSpPr>
        <p:spPr>
          <a:xfrm>
            <a:off x="457200" y="1371600"/>
            <a:ext cx="8229600" cy="4114800"/>
          </a:xfrm>
        </p:spPr>
        <p:txBody>
          <a:bodyPr>
            <a:normAutofit/>
          </a:bodyPr>
          <a:lstStyle/>
          <a:p>
            <a:r>
              <a:rPr lang="en-US" altLang="en-US" sz="2800" dirty="0" smtClean="0">
                <a:solidFill>
                  <a:schemeClr val="tx1"/>
                </a:solidFill>
              </a:rPr>
              <a:t>Silica Rulemaking Webpage: </a:t>
            </a:r>
            <a:r>
              <a:rPr lang="en-US" altLang="en-US" sz="2800" dirty="0" smtClean="0">
                <a:solidFill>
                  <a:srgbClr val="FF0000"/>
                </a:solidFill>
                <a:hlinkClick r:id="rId3"/>
              </a:rPr>
              <a:t>www.osha.gov/silica</a:t>
            </a:r>
            <a:endParaRPr lang="en-US" altLang="en-US" sz="2800" dirty="0" smtClean="0">
              <a:solidFill>
                <a:srgbClr val="FF0000"/>
              </a:solidFill>
            </a:endParaRPr>
          </a:p>
          <a:p>
            <a:pPr lvl="1">
              <a:buFont typeface="Arial" panose="020B0604020202020204" pitchFamily="34" charset="0"/>
              <a:buChar char="•"/>
            </a:pPr>
            <a:r>
              <a:rPr lang="en-US" altLang="en-US" sz="2400" dirty="0" smtClean="0">
                <a:solidFill>
                  <a:schemeClr val="tx1"/>
                </a:solidFill>
              </a:rPr>
              <a:t>Fact sheets</a:t>
            </a:r>
          </a:p>
          <a:p>
            <a:pPr lvl="1">
              <a:buFont typeface="Arial" panose="020B0604020202020204" pitchFamily="34" charset="0"/>
              <a:buChar char="•"/>
            </a:pPr>
            <a:r>
              <a:rPr lang="en-US" altLang="en-US" sz="2400" dirty="0" smtClean="0">
                <a:solidFill>
                  <a:schemeClr val="tx1"/>
                </a:solidFill>
              </a:rPr>
              <a:t>FAQs</a:t>
            </a:r>
          </a:p>
          <a:p>
            <a:pPr lvl="1">
              <a:buFont typeface="Arial" panose="020B0604020202020204" pitchFamily="34" charset="0"/>
              <a:buChar char="•"/>
            </a:pPr>
            <a:r>
              <a:rPr lang="en-US" altLang="en-US" sz="2400" dirty="0" smtClean="0">
                <a:solidFill>
                  <a:schemeClr val="tx1"/>
                </a:solidFill>
              </a:rPr>
              <a:t>Video</a:t>
            </a:r>
          </a:p>
          <a:p>
            <a:r>
              <a:rPr lang="en-US" altLang="en-US" sz="2800" dirty="0" smtClean="0">
                <a:solidFill>
                  <a:schemeClr val="tx1"/>
                </a:solidFill>
              </a:rPr>
              <a:t>Appendix B – Medical Surveillance Guidelines</a:t>
            </a:r>
          </a:p>
          <a:p>
            <a:r>
              <a:rPr lang="en-US" altLang="en-US" sz="2800" dirty="0" smtClean="0">
                <a:solidFill>
                  <a:schemeClr val="tx1"/>
                </a:solidFill>
              </a:rPr>
              <a:t>Coming soon after publication:</a:t>
            </a:r>
            <a:endParaRPr lang="en-US" altLang="en-US" sz="2800" dirty="0">
              <a:solidFill>
                <a:schemeClr val="tx1"/>
              </a:solidFill>
            </a:endParaRPr>
          </a:p>
          <a:p>
            <a:pPr lvl="1" eaLnBrk="1" hangingPunct="1">
              <a:buFont typeface="Arial" panose="020B0604020202020204" pitchFamily="34" charset="0"/>
              <a:buChar char="•"/>
            </a:pPr>
            <a:r>
              <a:rPr lang="en-US" altLang="en-US" sz="2400" dirty="0" smtClean="0">
                <a:solidFill>
                  <a:schemeClr val="tx1"/>
                </a:solidFill>
              </a:rPr>
              <a:t>Small Entity Compliance Guides</a:t>
            </a:r>
          </a:p>
        </p:txBody>
      </p:sp>
      <p:sp>
        <p:nvSpPr>
          <p:cNvPr id="4" name="Slide Number Placeholder 3"/>
          <p:cNvSpPr>
            <a:spLocks noGrp="1"/>
          </p:cNvSpPr>
          <p:nvPr>
            <p:ph type="sldNum" sz="quarter" idx="12"/>
          </p:nvPr>
        </p:nvSpPr>
        <p:spPr>
          <a:xfrm>
            <a:off x="8001000" y="6172200"/>
            <a:ext cx="685800" cy="365125"/>
          </a:xfrm>
        </p:spPr>
        <p:txBody>
          <a:bodyPr/>
          <a:lstStyle/>
          <a:p>
            <a:endParaRPr lang="en-US" dirty="0">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33</a:t>
            </a:fld>
            <a:endParaRPr lang="en-US">
              <a:solidFill>
                <a:prstClr val="black">
                  <a:lumMod val="50000"/>
                  <a:lumOff val="50000"/>
                </a:prstClr>
              </a:solidFill>
            </a:endParaRPr>
          </a:p>
        </p:txBody>
      </p:sp>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0" y="-22112"/>
            <a:ext cx="9220200" cy="68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889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34</a:t>
            </a:fld>
            <a:endParaRPr lang="en-US">
              <a:solidFill>
                <a:prstClr val="black">
                  <a:lumMod val="50000"/>
                  <a:lumOff val="50000"/>
                </a:prstClr>
              </a:solidFill>
            </a:endParaRPr>
          </a:p>
        </p:txBody>
      </p:sp>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1905001" y="-609600"/>
            <a:ext cx="13735753" cy="772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166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35</a:t>
            </a:fld>
            <a:endParaRPr lang="en-US">
              <a:solidFill>
                <a:prstClr val="black">
                  <a:lumMod val="50000"/>
                  <a:lumOff val="50000"/>
                </a:prstClr>
              </a:solidFill>
            </a:endParaRPr>
          </a:p>
        </p:txBody>
      </p:sp>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0"/>
            <a:ext cx="12297832" cy="691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23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36</a:t>
            </a:fld>
            <a:endParaRPr lang="en-US">
              <a:solidFill>
                <a:prstClr val="black">
                  <a:lumMod val="50000"/>
                  <a:lumOff val="50000"/>
                </a:prstClr>
              </a:solidFill>
            </a:endParaRPr>
          </a:p>
        </p:txBody>
      </p:sp>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3107265" y="-609599"/>
            <a:ext cx="138176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931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8174019" cy="1793167"/>
          </a:xfrm>
        </p:spPr>
        <p:txBody>
          <a:bodyPr/>
          <a:lstStyle/>
          <a:p>
            <a:pPr algn="ctr"/>
            <a:r>
              <a:rPr lang="en-US" dirty="0" smtClean="0"/>
              <a:t>Silica-safe.org</a:t>
            </a:r>
            <a:br>
              <a:rPr lang="en-US" dirty="0" smtClean="0"/>
            </a:br>
            <a:r>
              <a:rPr lang="en-US" dirty="0" smtClean="0"/>
              <a:t>(CPWR r2p)</a:t>
            </a:r>
            <a:endParaRPr lang="en-US" dirty="0"/>
          </a:p>
        </p:txBody>
      </p:sp>
      <p:sp>
        <p:nvSpPr>
          <p:cNvPr id="3" name="Subtitle 2"/>
          <p:cNvSpPr>
            <a:spLocks noGrp="1"/>
          </p:cNvSpPr>
          <p:nvPr>
            <p:ph type="subTitle" idx="1"/>
          </p:nvPr>
        </p:nvSpPr>
        <p:spPr>
          <a:xfrm>
            <a:off x="1905000" y="3352800"/>
            <a:ext cx="5637010" cy="882119"/>
          </a:xfrm>
        </p:spPr>
        <p:txBody>
          <a:bodyPr/>
          <a:lstStyle/>
          <a:p>
            <a:pPr algn="ctr"/>
            <a:r>
              <a:rPr lang="en-US" dirty="0" smtClean="0">
                <a:hlinkClick r:id="rId2"/>
              </a:rPr>
              <a:t>www.silica-safe.org</a:t>
            </a:r>
            <a:r>
              <a:rPr lang="en-US" dirty="0" smtClean="0"/>
              <a:t> </a:t>
            </a:r>
            <a:endParaRPr lang="en-US" dirty="0"/>
          </a:p>
        </p:txBody>
      </p:sp>
    </p:spTree>
    <p:extLst>
      <p:ext uri="{BB962C8B-B14F-4D97-AF65-F5344CB8AC3E}">
        <p14:creationId xmlns:p14="http://schemas.microsoft.com/office/powerpoint/2010/main" val="3135379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7162800" cy="5715000"/>
          </a:xfrm>
          <a:prstGeom prst="rect">
            <a:avLst/>
          </a:prstGeom>
        </p:spPr>
      </p:pic>
    </p:spTree>
    <p:extLst>
      <p:ext uri="{BB962C8B-B14F-4D97-AF65-F5344CB8AC3E}">
        <p14:creationId xmlns:p14="http://schemas.microsoft.com/office/powerpoint/2010/main" val="2210825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7696200" cy="5562601"/>
          </a:xfrm>
          <a:prstGeom prst="rect">
            <a:avLst/>
          </a:prstGeom>
        </p:spPr>
      </p:pic>
    </p:spTree>
    <p:extLst>
      <p:ext uri="{BB962C8B-B14F-4D97-AF65-F5344CB8AC3E}">
        <p14:creationId xmlns:p14="http://schemas.microsoft.com/office/powerpoint/2010/main" val="413144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248400"/>
            <a:ext cx="6858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Most Important </a:t>
            </a:r>
            <a:r>
              <a:rPr lang="en-US" altLang="en-US" sz="4000" dirty="0" smtClean="0">
                <a:solidFill>
                  <a:schemeClr val="tx1"/>
                </a:solidFill>
              </a:rPr>
              <a:t>Reason</a:t>
            </a:r>
            <a:br>
              <a:rPr lang="en-US" altLang="en-US" sz="4000" dirty="0" smtClean="0">
                <a:solidFill>
                  <a:schemeClr val="tx1"/>
                </a:solidFill>
              </a:rPr>
            </a:br>
            <a:r>
              <a:rPr lang="en-US" altLang="en-US" sz="4000" dirty="0" smtClean="0">
                <a:solidFill>
                  <a:schemeClr val="tx1"/>
                </a:solidFill>
              </a:rPr>
              <a:t>for </a:t>
            </a:r>
            <a:r>
              <a:rPr lang="en-US" altLang="en-US" sz="4000" dirty="0">
                <a:solidFill>
                  <a:schemeClr val="tx1"/>
                </a:solidFill>
              </a:rPr>
              <a:t>the </a:t>
            </a:r>
            <a:r>
              <a:rPr lang="en-US" altLang="en-US" sz="4000" dirty="0" smtClean="0">
                <a:solidFill>
                  <a:schemeClr val="tx1"/>
                </a:solidFill>
              </a:rPr>
              <a:t>Rule</a:t>
            </a:r>
            <a:endParaRPr lang="en-US" sz="4000" dirty="0">
              <a:solidFill>
                <a:schemeClr val="tx1"/>
              </a:solidFill>
            </a:endParaRPr>
          </a:p>
        </p:txBody>
      </p:sp>
      <p:sp>
        <p:nvSpPr>
          <p:cNvPr id="4" name="Content Placeholder 3"/>
          <p:cNvSpPr>
            <a:spLocks noGrp="1"/>
          </p:cNvSpPr>
          <p:nvPr>
            <p:ph sz="quarter" idx="13"/>
          </p:nvPr>
        </p:nvSpPr>
        <p:spPr>
          <a:xfrm>
            <a:off x="1143000" y="2209800"/>
            <a:ext cx="6858000" cy="3474720"/>
          </a:xfrm>
        </p:spPr>
        <p:txBody>
          <a:bodyPr>
            <a:normAutofit/>
          </a:bodyPr>
          <a:lstStyle/>
          <a:p>
            <a:r>
              <a:rPr lang="en-US" altLang="en-US" sz="2800" dirty="0">
                <a:solidFill>
                  <a:schemeClr val="tx1"/>
                </a:solidFill>
              </a:rPr>
              <a:t>Current PELs do not adequately protect workers</a:t>
            </a:r>
          </a:p>
          <a:p>
            <a:r>
              <a:rPr lang="en-US" altLang="en-US" sz="2800" dirty="0">
                <a:solidFill>
                  <a:schemeClr val="tx1"/>
                </a:solidFill>
              </a:rPr>
              <a:t>Extensive epidemiologic evidence that lung cancer and silicosis occur at exposure levels below 100 µg/m</a:t>
            </a:r>
            <a:r>
              <a:rPr lang="en-US" altLang="en-US" sz="2800" baseline="30000" dirty="0">
                <a:solidFill>
                  <a:schemeClr val="tx1"/>
                </a:solidFill>
              </a:rPr>
              <a:t>3</a:t>
            </a:r>
            <a:endParaRPr lang="en-US" sz="2800" dirty="0">
              <a:solidFill>
                <a:schemeClr val="tx1"/>
              </a:solidFill>
            </a:endParaRPr>
          </a:p>
        </p:txBody>
      </p:sp>
    </p:spTree>
    <p:extLst>
      <p:ext uri="{BB962C8B-B14F-4D97-AF65-F5344CB8AC3E}">
        <p14:creationId xmlns:p14="http://schemas.microsoft.com/office/powerpoint/2010/main" val="2089187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1"/>
            <a:ext cx="7696200" cy="5334000"/>
          </a:xfrm>
          <a:prstGeom prst="rect">
            <a:avLst/>
          </a:prstGeom>
        </p:spPr>
      </p:pic>
    </p:spTree>
    <p:extLst>
      <p:ext uri="{BB962C8B-B14F-4D97-AF65-F5344CB8AC3E}">
        <p14:creationId xmlns:p14="http://schemas.microsoft.com/office/powerpoint/2010/main" val="1612131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8001000" cy="5867400"/>
          </a:xfrm>
          <a:prstGeom prst="rect">
            <a:avLst/>
          </a:prstGeom>
        </p:spPr>
      </p:pic>
    </p:spTree>
    <p:extLst>
      <p:ext uri="{BB962C8B-B14F-4D97-AF65-F5344CB8AC3E}">
        <p14:creationId xmlns:p14="http://schemas.microsoft.com/office/powerpoint/2010/main" val="1877144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8382000" cy="602576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1" y="2133600"/>
            <a:ext cx="3352800" cy="190500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599" y="4953000"/>
            <a:ext cx="3048001" cy="1295400"/>
          </a:xfrm>
          <a:prstGeom prst="rect">
            <a:avLst/>
          </a:prstGeom>
        </p:spPr>
      </p:pic>
    </p:spTree>
    <p:extLst>
      <p:ext uri="{BB962C8B-B14F-4D97-AF65-F5344CB8AC3E}">
        <p14:creationId xmlns:p14="http://schemas.microsoft.com/office/powerpoint/2010/main" val="1691591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38" y="943987"/>
            <a:ext cx="7487696" cy="523909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1295400"/>
            <a:ext cx="3200400" cy="14478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3810000"/>
            <a:ext cx="3200400" cy="1600200"/>
          </a:xfrm>
          <a:prstGeom prst="rect">
            <a:avLst/>
          </a:prstGeom>
        </p:spPr>
      </p:pic>
    </p:spTree>
    <p:extLst>
      <p:ext uri="{BB962C8B-B14F-4D97-AF65-F5344CB8AC3E}">
        <p14:creationId xmlns:p14="http://schemas.microsoft.com/office/powerpoint/2010/main" val="3835008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4591361" cy="5867400"/>
          </a:xfrm>
          <a:prstGeom prst="rect">
            <a:avLst/>
          </a:prstGeom>
        </p:spPr>
      </p:pic>
    </p:spTree>
    <p:extLst>
      <p:ext uri="{BB962C8B-B14F-4D97-AF65-F5344CB8AC3E}">
        <p14:creationId xmlns:p14="http://schemas.microsoft.com/office/powerpoint/2010/main" val="3416326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9372600" cy="6858000"/>
          </a:xfrm>
          <a:prstGeom prst="rect">
            <a:avLst/>
          </a:prstGeom>
        </p:spPr>
      </p:pic>
    </p:spTree>
    <p:extLst>
      <p:ext uri="{BB962C8B-B14F-4D97-AF65-F5344CB8AC3E}">
        <p14:creationId xmlns:p14="http://schemas.microsoft.com/office/powerpoint/2010/main" val="2024021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763000" cy="6553199"/>
          </a:xfrm>
          <a:prstGeom prst="rect">
            <a:avLst/>
          </a:prstGeom>
        </p:spPr>
      </p:pic>
    </p:spTree>
    <p:extLst>
      <p:ext uri="{BB962C8B-B14F-4D97-AF65-F5344CB8AC3E}">
        <p14:creationId xmlns:p14="http://schemas.microsoft.com/office/powerpoint/2010/main" val="3549680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7315200" cy="5715000"/>
          </a:xfrm>
          <a:prstGeom prst="rect">
            <a:avLst/>
          </a:prstGeom>
        </p:spPr>
      </p:pic>
    </p:spTree>
    <p:extLst>
      <p:ext uri="{BB962C8B-B14F-4D97-AF65-F5344CB8AC3E}">
        <p14:creationId xmlns:p14="http://schemas.microsoft.com/office/powerpoint/2010/main" val="1867404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914400"/>
            <a:ext cx="8077200" cy="5105400"/>
          </a:xfrm>
          <a:prstGeom prst="rect">
            <a:avLst/>
          </a:prstGeom>
        </p:spPr>
      </p:pic>
    </p:spTree>
    <p:extLst>
      <p:ext uri="{BB962C8B-B14F-4D97-AF65-F5344CB8AC3E}">
        <p14:creationId xmlns:p14="http://schemas.microsoft.com/office/powerpoint/2010/main" val="1215259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533400"/>
            <a:ext cx="8153400" cy="5867400"/>
          </a:xfrm>
          <a:prstGeom prst="rect">
            <a:avLst/>
          </a:prstGeom>
        </p:spPr>
      </p:pic>
      <p:pic>
        <p:nvPicPr>
          <p:cNvPr id="5" name="JackhammerNoContro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10100" y="4343400"/>
            <a:ext cx="2476500" cy="1905000"/>
          </a:xfrm>
          <a:prstGeom prst="rect">
            <a:avLst/>
          </a:prstGeom>
        </p:spPr>
      </p:pic>
    </p:spTree>
    <p:extLst>
      <p:ext uri="{BB962C8B-B14F-4D97-AF65-F5344CB8AC3E}">
        <p14:creationId xmlns:p14="http://schemas.microsoft.com/office/powerpoint/2010/main" val="297503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95660" y="6367983"/>
            <a:ext cx="6858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p:txBody>
          <a:bodyPr/>
          <a:lstStyle/>
          <a:p>
            <a:r>
              <a:rPr lang="en-US" altLang="en-US" sz="4000" dirty="0">
                <a:solidFill>
                  <a:schemeClr val="tx1"/>
                </a:solidFill>
              </a:rPr>
              <a:t>Exposure and Health Risks</a:t>
            </a:r>
            <a:endParaRPr lang="en-US" sz="4000" dirty="0">
              <a:solidFill>
                <a:schemeClr val="tx1"/>
              </a:solidFill>
            </a:endParaRPr>
          </a:p>
        </p:txBody>
      </p:sp>
      <p:sp>
        <p:nvSpPr>
          <p:cNvPr id="4" name="Content Placeholder 3"/>
          <p:cNvSpPr>
            <a:spLocks noGrp="1"/>
          </p:cNvSpPr>
          <p:nvPr>
            <p:ph sz="quarter" idx="13"/>
          </p:nvPr>
        </p:nvSpPr>
        <p:spPr>
          <a:xfrm>
            <a:off x="457200" y="1724517"/>
            <a:ext cx="6400800" cy="3474720"/>
          </a:xfrm>
        </p:spPr>
        <p:txBody>
          <a:bodyPr>
            <a:noAutofit/>
          </a:bodyPr>
          <a:lstStyle/>
          <a:p>
            <a:pPr marL="0" indent="0">
              <a:buClr>
                <a:srgbClr val="FF0000"/>
              </a:buClr>
              <a:buNone/>
            </a:pPr>
            <a:r>
              <a:rPr lang="en-US" altLang="en-US" sz="2800" dirty="0">
                <a:solidFill>
                  <a:schemeClr val="tx1"/>
                </a:solidFill>
              </a:rPr>
              <a:t>Exposure to respirable crystalline silica has been linked to:</a:t>
            </a:r>
          </a:p>
          <a:p>
            <a:pPr lvl="1">
              <a:lnSpc>
                <a:spcPct val="90000"/>
              </a:lnSpc>
            </a:pPr>
            <a:r>
              <a:rPr lang="en-US" altLang="en-US" sz="2800" dirty="0">
                <a:solidFill>
                  <a:schemeClr val="tx1"/>
                </a:solidFill>
              </a:rPr>
              <a:t>Silicosis;</a:t>
            </a:r>
          </a:p>
          <a:p>
            <a:pPr lvl="1">
              <a:lnSpc>
                <a:spcPct val="90000"/>
              </a:lnSpc>
            </a:pPr>
            <a:r>
              <a:rPr lang="en-US" altLang="en-US" sz="2800" dirty="0">
                <a:solidFill>
                  <a:schemeClr val="tx1"/>
                </a:solidFill>
              </a:rPr>
              <a:t>Lung cancer;</a:t>
            </a:r>
          </a:p>
          <a:p>
            <a:pPr lvl="1">
              <a:lnSpc>
                <a:spcPct val="90000"/>
              </a:lnSpc>
            </a:pPr>
            <a:r>
              <a:rPr lang="en-US" altLang="en-US" sz="2800" dirty="0">
                <a:solidFill>
                  <a:schemeClr val="tx1"/>
                </a:solidFill>
              </a:rPr>
              <a:t>Chronic obstructive pulmonary disease; and</a:t>
            </a:r>
          </a:p>
          <a:p>
            <a:pPr lvl="1">
              <a:lnSpc>
                <a:spcPct val="90000"/>
              </a:lnSpc>
            </a:pPr>
            <a:r>
              <a:rPr lang="en-US" altLang="en-US" sz="2800" dirty="0">
                <a:solidFill>
                  <a:schemeClr val="tx1"/>
                </a:solidFill>
              </a:rPr>
              <a:t>Kidney </a:t>
            </a:r>
            <a:r>
              <a:rPr lang="en-US" altLang="en-US" sz="2800" dirty="0" smtClean="0">
                <a:solidFill>
                  <a:schemeClr val="tx1"/>
                </a:solidFill>
              </a:rPr>
              <a:t>disease</a:t>
            </a:r>
            <a:endParaRPr lang="en-US" sz="2800" dirty="0">
              <a:solidFill>
                <a:schemeClr val="tx1"/>
              </a:solidFill>
            </a:endParaRPr>
          </a:p>
        </p:txBody>
      </p:sp>
      <p:pic>
        <p:nvPicPr>
          <p:cNvPr id="5" name="Content Placeholder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4841" y="1476499"/>
            <a:ext cx="1600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24841" y="4248419"/>
            <a:ext cx="161448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76205" y="6038603"/>
            <a:ext cx="1341438" cy="369332"/>
          </a:xfrm>
          <a:prstGeom prst="rect">
            <a:avLst/>
          </a:prstGeom>
          <a:noFill/>
        </p:spPr>
        <p:txBody>
          <a:bodyPr wrap="square" rtlCol="0">
            <a:spAutoFit/>
          </a:bodyPr>
          <a:lstStyle/>
          <a:p>
            <a:endParaRPr lang="en-US" dirty="0"/>
          </a:p>
        </p:txBody>
      </p:sp>
      <p:sp>
        <p:nvSpPr>
          <p:cNvPr id="9" name="TextBox 8"/>
          <p:cNvSpPr txBox="1"/>
          <p:nvPr/>
        </p:nvSpPr>
        <p:spPr>
          <a:xfrm>
            <a:off x="7054222" y="3657600"/>
            <a:ext cx="1341438"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t>Healthy Lung</a:t>
            </a:r>
            <a:endParaRPr lang="en-US" sz="1400" dirty="0"/>
          </a:p>
        </p:txBody>
      </p:sp>
      <p:sp>
        <p:nvSpPr>
          <p:cNvPr id="11" name="TextBox 10"/>
          <p:cNvSpPr txBox="1"/>
          <p:nvPr/>
        </p:nvSpPr>
        <p:spPr>
          <a:xfrm>
            <a:off x="7054222" y="6396658"/>
            <a:ext cx="1341438"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smtClean="0"/>
              <a:t>Silicotic</a:t>
            </a:r>
            <a:r>
              <a:rPr lang="en-US" sz="1400" dirty="0" smtClean="0"/>
              <a:t> Lung</a:t>
            </a:r>
            <a:endParaRPr lang="en-US" sz="1400" dirty="0"/>
          </a:p>
        </p:txBody>
      </p:sp>
    </p:spTree>
    <p:extLst>
      <p:ext uri="{BB962C8B-B14F-4D97-AF65-F5344CB8AC3E}">
        <p14:creationId xmlns:p14="http://schemas.microsoft.com/office/powerpoint/2010/main" val="4292081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 y="609600"/>
            <a:ext cx="8001000" cy="5715000"/>
          </a:xfrm>
          <a:prstGeom prst="rect">
            <a:avLst/>
          </a:prstGeom>
        </p:spPr>
      </p:pic>
      <p:pic>
        <p:nvPicPr>
          <p:cNvPr id="4" name="JackhammerContro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00600" y="2743200"/>
            <a:ext cx="2286000" cy="1752600"/>
          </a:xfrm>
          <a:prstGeom prst="rect">
            <a:avLst/>
          </a:prstGeom>
        </p:spPr>
      </p:pic>
    </p:spTree>
    <p:extLst>
      <p:ext uri="{BB962C8B-B14F-4D97-AF65-F5344CB8AC3E}">
        <p14:creationId xmlns:p14="http://schemas.microsoft.com/office/powerpoint/2010/main" val="421947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F685D9-CCD3-4114-A06A-21DD342E2317}" type="slidenum">
              <a:rPr lang="en-US" smtClean="0">
                <a:solidFill>
                  <a:prstClr val="black">
                    <a:lumMod val="50000"/>
                    <a:lumOff val="50000"/>
                  </a:prstClr>
                </a:solidFill>
              </a:rPr>
              <a:pPr/>
              <a:t>51</a:t>
            </a:fld>
            <a:endParaRPr lang="en-US">
              <a:solidFill>
                <a:prstClr val="black">
                  <a:lumMod val="50000"/>
                  <a:lumOff val="50000"/>
                </a:prstClr>
              </a:solidFill>
            </a:endParaRPr>
          </a:p>
        </p:txBody>
      </p:sp>
      <p:sp>
        <p:nvSpPr>
          <p:cNvPr id="3" name="Title 2"/>
          <p:cNvSpPr>
            <a:spLocks noGrp="1"/>
          </p:cNvSpPr>
          <p:nvPr>
            <p:ph type="title"/>
          </p:nvPr>
        </p:nvSpPr>
        <p:spPr/>
        <p:txBody>
          <a:bodyPr/>
          <a:lstStyle/>
          <a:p>
            <a:endParaRPr lang="en-US" dirty="0"/>
          </a:p>
        </p:txBody>
      </p:sp>
      <p:pic>
        <p:nvPicPr>
          <p:cNvPr id="1028" name="Picture 4"/>
          <p:cNvPicPr>
            <a:picLocks noGrp="1" noChangeAspect="1" noChangeArrowheads="1"/>
          </p:cNvPicPr>
          <p:nvPr>
            <p:ph sz="quarter" idx="13"/>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58296"/>
            <a:ext cx="12301640" cy="691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59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solidFill>
                  <a:schemeClr val="tx1"/>
                </a:solidFill>
              </a:rPr>
              <a:t>Health Benefits</a:t>
            </a:r>
          </a:p>
        </p:txBody>
      </p:sp>
      <p:sp>
        <p:nvSpPr>
          <p:cNvPr id="5123" name="Rectangle 3"/>
          <p:cNvSpPr>
            <a:spLocks noGrp="1" noChangeArrowheads="1"/>
          </p:cNvSpPr>
          <p:nvPr>
            <p:ph sz="quarter" idx="13"/>
          </p:nvPr>
        </p:nvSpPr>
        <p:spPr>
          <a:xfrm>
            <a:off x="533400" y="1676400"/>
            <a:ext cx="8077200" cy="4008120"/>
          </a:xfrm>
        </p:spPr>
        <p:txBody>
          <a:bodyPr>
            <a:normAutofit/>
          </a:bodyPr>
          <a:lstStyle/>
          <a:p>
            <a:pPr marL="45720" indent="0" eaLnBrk="1" hangingPunct="1">
              <a:buNone/>
              <a:defRPr/>
            </a:pPr>
            <a:r>
              <a:rPr lang="en-US" altLang="en-US" sz="2800" dirty="0" smtClean="0">
                <a:solidFill>
                  <a:schemeClr val="tx1"/>
                </a:solidFill>
              </a:rPr>
              <a:t>OSHA estimates that once the effects of the rule are fully realized, it will prevent:</a:t>
            </a:r>
          </a:p>
          <a:p>
            <a:pPr eaLnBrk="1" hangingPunct="1">
              <a:defRPr/>
            </a:pPr>
            <a:r>
              <a:rPr lang="en-US" altLang="en-US" sz="2800" dirty="0" smtClean="0">
                <a:solidFill>
                  <a:schemeClr val="tx1"/>
                </a:solidFill>
              </a:rPr>
              <a:t>More than 600 deaths per year</a:t>
            </a:r>
            <a:r>
              <a:rPr lang="en-US" altLang="en-US" sz="2800" b="1" dirty="0" smtClean="0">
                <a:solidFill>
                  <a:schemeClr val="tx1"/>
                </a:solidFill>
              </a:rPr>
              <a:t> </a:t>
            </a:r>
          </a:p>
          <a:p>
            <a:pPr lvl="1" eaLnBrk="1" hangingPunct="1">
              <a:buFont typeface="Arial" panose="020B0604020202020204" pitchFamily="34" charset="0"/>
              <a:buChar char="•"/>
              <a:defRPr/>
            </a:pPr>
            <a:r>
              <a:rPr lang="en-US" altLang="en-US" sz="2400" dirty="0" smtClean="0">
                <a:solidFill>
                  <a:schemeClr val="tx1"/>
                </a:solidFill>
              </a:rPr>
              <a:t>Lung cancer:				124</a:t>
            </a:r>
          </a:p>
          <a:p>
            <a:pPr lvl="1" eaLnBrk="1" hangingPunct="1">
              <a:buFont typeface="Arial" panose="020B0604020202020204" pitchFamily="34" charset="0"/>
              <a:buChar char="•"/>
              <a:defRPr/>
            </a:pPr>
            <a:r>
              <a:rPr lang="en-US" altLang="en-US" sz="2400" dirty="0" smtClean="0">
                <a:solidFill>
                  <a:schemeClr val="tx1"/>
                </a:solidFill>
              </a:rPr>
              <a:t>Silicosis and other non-cancer </a:t>
            </a:r>
          </a:p>
          <a:p>
            <a:pPr marL="457200" lvl="1" indent="0" eaLnBrk="1" hangingPunct="1">
              <a:buNone/>
              <a:defRPr/>
            </a:pPr>
            <a:r>
              <a:rPr lang="en-US" altLang="en-US" sz="2400" dirty="0" smtClean="0">
                <a:solidFill>
                  <a:schemeClr val="tx1"/>
                </a:solidFill>
              </a:rPr>
              <a:t>     lung diseases:		</a:t>
            </a:r>
            <a:r>
              <a:rPr lang="en-US" altLang="en-US" sz="2400" dirty="0">
                <a:solidFill>
                  <a:schemeClr val="tx1"/>
                </a:solidFill>
              </a:rPr>
              <a:t>	</a:t>
            </a:r>
            <a:r>
              <a:rPr lang="en-US" altLang="en-US" sz="2400" dirty="0" smtClean="0">
                <a:solidFill>
                  <a:schemeClr val="tx1"/>
                </a:solidFill>
              </a:rPr>
              <a:t>325</a:t>
            </a:r>
          </a:p>
          <a:p>
            <a:pPr lvl="1" eaLnBrk="1" hangingPunct="1">
              <a:buFont typeface="Arial" panose="020B0604020202020204" pitchFamily="34" charset="0"/>
              <a:buChar char="•"/>
              <a:defRPr/>
            </a:pPr>
            <a:r>
              <a:rPr lang="en-US" altLang="en-US" sz="2400" dirty="0" smtClean="0">
                <a:solidFill>
                  <a:schemeClr val="tx1"/>
                </a:solidFill>
              </a:rPr>
              <a:t>End-stage kidney disease:		193</a:t>
            </a:r>
          </a:p>
          <a:p>
            <a:pPr eaLnBrk="1" hangingPunct="1">
              <a:defRPr/>
            </a:pPr>
            <a:r>
              <a:rPr lang="en-US" altLang="en-US" sz="2800" dirty="0" smtClean="0">
                <a:solidFill>
                  <a:schemeClr val="tx1"/>
                </a:solidFill>
              </a:rPr>
              <a:t>More than 900 new silicosis cases per year</a:t>
            </a:r>
          </a:p>
        </p:txBody>
      </p:sp>
      <p:sp>
        <p:nvSpPr>
          <p:cNvPr id="4" name="Slide Number Placeholder 3"/>
          <p:cNvSpPr>
            <a:spLocks noGrp="1"/>
          </p:cNvSpPr>
          <p:nvPr>
            <p:ph type="sldNum" sz="quarter" idx="12"/>
          </p:nvPr>
        </p:nvSpPr>
        <p:spPr>
          <a:xfrm>
            <a:off x="8229600" y="6248400"/>
            <a:ext cx="762000" cy="365125"/>
          </a:xfrm>
        </p:spPr>
        <p:txBody>
          <a:bodyPr/>
          <a:lstStyle/>
          <a:p>
            <a:endParaRPr lang="en-US" dirty="0">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400800"/>
            <a:ext cx="762000" cy="365125"/>
          </a:xfrm>
        </p:spPr>
        <p:txBody>
          <a:bodyPr/>
          <a:lstStyle/>
          <a:p>
            <a:endParaRPr lang="en-US" dirty="0">
              <a:solidFill>
                <a:prstClr val="black">
                  <a:lumMod val="50000"/>
                  <a:lumOff val="50000"/>
                </a:prstClr>
              </a:solidFill>
            </a:endParaRPr>
          </a:p>
        </p:txBody>
      </p:sp>
      <p:sp>
        <p:nvSpPr>
          <p:cNvPr id="3" name="Title 2"/>
          <p:cNvSpPr>
            <a:spLocks noGrp="1"/>
          </p:cNvSpPr>
          <p:nvPr>
            <p:ph type="title"/>
          </p:nvPr>
        </p:nvSpPr>
        <p:spPr>
          <a:xfrm>
            <a:off x="457200" y="228600"/>
            <a:ext cx="8229600" cy="749808"/>
          </a:xfrm>
        </p:spPr>
        <p:txBody>
          <a:bodyPr/>
          <a:lstStyle/>
          <a:p>
            <a:r>
              <a:rPr lang="en-US" altLang="en-US" sz="4000" dirty="0">
                <a:solidFill>
                  <a:schemeClr val="tx1"/>
                </a:solidFill>
              </a:rPr>
              <a:t>Scope of Coverage</a:t>
            </a:r>
            <a:endParaRPr lang="en-US" sz="4000" dirty="0">
              <a:solidFill>
                <a:schemeClr val="tx1"/>
              </a:solidFill>
            </a:endParaRPr>
          </a:p>
        </p:txBody>
      </p:sp>
      <p:sp>
        <p:nvSpPr>
          <p:cNvPr id="4" name="Content Placeholder 3"/>
          <p:cNvSpPr>
            <a:spLocks noGrp="1"/>
          </p:cNvSpPr>
          <p:nvPr>
            <p:ph sz="quarter" idx="13"/>
          </p:nvPr>
        </p:nvSpPr>
        <p:spPr>
          <a:xfrm>
            <a:off x="304800" y="1143000"/>
            <a:ext cx="4724400" cy="4008120"/>
          </a:xfrm>
        </p:spPr>
        <p:txBody>
          <a:bodyPr>
            <a:noAutofit/>
          </a:bodyPr>
          <a:lstStyle/>
          <a:p>
            <a:r>
              <a:rPr lang="en-US" altLang="en-US" sz="2400" dirty="0">
                <a:solidFill>
                  <a:schemeClr val="tx1"/>
                </a:solidFill>
              </a:rPr>
              <a:t>T</a:t>
            </a:r>
            <a:r>
              <a:rPr lang="en-US" altLang="en-US" sz="2400" dirty="0" smtClean="0">
                <a:solidFill>
                  <a:schemeClr val="tx1"/>
                </a:solidFill>
              </a:rPr>
              <a:t>hree </a:t>
            </a:r>
            <a:r>
              <a:rPr lang="en-US" altLang="en-US" sz="2400" dirty="0">
                <a:solidFill>
                  <a:schemeClr val="tx1"/>
                </a:solidFill>
              </a:rPr>
              <a:t>forms of silica: quartz, </a:t>
            </a:r>
            <a:r>
              <a:rPr lang="en-US" altLang="en-US" sz="2400" dirty="0" err="1">
                <a:solidFill>
                  <a:schemeClr val="tx1"/>
                </a:solidFill>
              </a:rPr>
              <a:t>cristobalite</a:t>
            </a:r>
            <a:r>
              <a:rPr lang="en-US" altLang="en-US" sz="2400" dirty="0">
                <a:solidFill>
                  <a:schemeClr val="tx1"/>
                </a:solidFill>
              </a:rPr>
              <a:t> and </a:t>
            </a:r>
            <a:r>
              <a:rPr lang="en-US" altLang="en-US" sz="2400" dirty="0" err="1">
                <a:solidFill>
                  <a:schemeClr val="tx1"/>
                </a:solidFill>
              </a:rPr>
              <a:t>tridymite</a:t>
            </a:r>
            <a:endParaRPr lang="en-US" altLang="en-US" sz="2400" dirty="0">
              <a:solidFill>
                <a:schemeClr val="tx1"/>
              </a:solidFill>
            </a:endParaRPr>
          </a:p>
          <a:p>
            <a:r>
              <a:rPr lang="en-US" altLang="en-US" sz="2400" dirty="0">
                <a:solidFill>
                  <a:schemeClr val="tx1"/>
                </a:solidFill>
              </a:rPr>
              <a:t>Exposures </a:t>
            </a:r>
            <a:r>
              <a:rPr lang="en-US" altLang="en-US" sz="2400" dirty="0" smtClean="0">
                <a:solidFill>
                  <a:schemeClr val="tx1"/>
                </a:solidFill>
              </a:rPr>
              <a:t>from jackhammering, chipping, cutting</a:t>
            </a:r>
            <a:r>
              <a:rPr lang="en-US" altLang="en-US" sz="2400" dirty="0">
                <a:solidFill>
                  <a:schemeClr val="tx1"/>
                </a:solidFill>
              </a:rPr>
              <a:t>, sawing, drilling, </a:t>
            </a:r>
            <a:r>
              <a:rPr lang="en-US" altLang="en-US" sz="2400" dirty="0" smtClean="0">
                <a:solidFill>
                  <a:schemeClr val="tx1"/>
                </a:solidFill>
              </a:rPr>
              <a:t>milling, grinding, air lancing, sanding, and </a:t>
            </a:r>
            <a:r>
              <a:rPr lang="en-US" altLang="en-US" sz="2400" dirty="0">
                <a:solidFill>
                  <a:schemeClr val="tx1"/>
                </a:solidFill>
              </a:rPr>
              <a:t>crushing of concrete, brick, block, rock, and stone products </a:t>
            </a:r>
            <a:endParaRPr lang="en-US" altLang="en-US" sz="2400" dirty="0" smtClean="0">
              <a:solidFill>
                <a:schemeClr val="tx1"/>
              </a:solidFill>
            </a:endParaRPr>
          </a:p>
        </p:txBody>
      </p:sp>
      <p:pic>
        <p:nvPicPr>
          <p:cNvPr id="5" name="Picture 4" descr="Q:\direct\Standards\SILICA\Rollout Materials\Images used for rollout\Others to use\cloudy jackhamm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1205169"/>
            <a:ext cx="3377895" cy="5070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13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685800"/>
          </a:xfrm>
        </p:spPr>
        <p:txBody>
          <a:bodyPr/>
          <a:lstStyle/>
          <a:p>
            <a:r>
              <a:rPr lang="en-US" altLang="en-US" sz="3200" dirty="0" smtClean="0"/>
              <a:t/>
            </a:r>
            <a:br>
              <a:rPr lang="en-US" altLang="en-US" sz="3200" dirty="0" smtClean="0"/>
            </a:br>
            <a:endParaRPr lang="en-US" altLang="en-US" sz="3200" dirty="0" smtClean="0"/>
          </a:p>
        </p:txBody>
      </p:sp>
      <p:sp>
        <p:nvSpPr>
          <p:cNvPr id="10243" name="Rectangle 3"/>
          <p:cNvSpPr>
            <a:spLocks noGrp="1" noChangeArrowheads="1"/>
          </p:cNvSpPr>
          <p:nvPr>
            <p:ph sz="quarter" idx="13"/>
          </p:nvPr>
        </p:nvSpPr>
        <p:spPr>
          <a:xfrm>
            <a:off x="457200" y="457200"/>
            <a:ext cx="8229600" cy="5029200"/>
          </a:xfrm>
        </p:spPr>
        <p:txBody>
          <a:bodyPr>
            <a:normAutofit/>
          </a:bodyPr>
          <a:lstStyle/>
          <a:p>
            <a:pPr marL="0" indent="0">
              <a:spcBef>
                <a:spcPts val="600"/>
              </a:spcBef>
              <a:spcAft>
                <a:spcPts val="600"/>
              </a:spcAft>
              <a:buNone/>
            </a:pPr>
            <a:r>
              <a:rPr lang="en-US" altLang="en-US" sz="3200" b="1" dirty="0">
                <a:solidFill>
                  <a:schemeClr val="tx1"/>
                </a:solidFill>
              </a:rPr>
              <a:t>Industries and Operations with Exposures</a:t>
            </a:r>
            <a:endParaRPr lang="en-US" altLang="en-US" sz="3200" b="1" dirty="0" smtClean="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12768042"/>
              </p:ext>
            </p:extLst>
          </p:nvPr>
        </p:nvGraphicFramePr>
        <p:xfrm>
          <a:off x="533400" y="1371600"/>
          <a:ext cx="8229600" cy="4495800"/>
        </p:xfrm>
        <a:graphic>
          <a:graphicData uri="http://schemas.openxmlformats.org/drawingml/2006/table">
            <a:tbl>
              <a:tblPr firstRow="1" firstCol="1" lastRow="1" lastCol="1" bandRow="1" bandCol="1"/>
              <a:tblGrid>
                <a:gridCol w="3581400"/>
                <a:gridCol w="4648200"/>
              </a:tblGrid>
              <a:tr h="4495800">
                <a:tc>
                  <a:txBody>
                    <a:bodyPr/>
                    <a:lstStyle/>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Construction</a:t>
                      </a:r>
                    </a:p>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Glass </a:t>
                      </a:r>
                      <a:r>
                        <a:rPr lang="en-US" sz="2400" dirty="0">
                          <a:solidFill>
                            <a:schemeClr val="tx1"/>
                          </a:solidFill>
                          <a:effectLst/>
                          <a:latin typeface="+mn-lt"/>
                          <a:ea typeface="Times New Roman"/>
                          <a:cs typeface="Times New Roman"/>
                        </a:rPr>
                        <a:t>manufacturing</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Pottery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Structural clay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Concrete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Foundries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Dental laboratories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Paintings and coatings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Jewelry production </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Refractory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Asphalt </a:t>
                      </a:r>
                      <a:r>
                        <a:rPr lang="en-US" sz="2400" dirty="0" smtClean="0">
                          <a:solidFill>
                            <a:schemeClr val="tx1"/>
                          </a:solidFill>
                          <a:effectLst/>
                          <a:latin typeface="+mn-lt"/>
                          <a:ea typeface="Times New Roman"/>
                          <a:cs typeface="Times New Roman"/>
                        </a:rPr>
                        <a:t>products</a:t>
                      </a:r>
                      <a:endParaRPr lang="en-US" sz="2400" dirty="0">
                        <a:solidFill>
                          <a:schemeClr val="tx1"/>
                        </a:solidFill>
                        <a:effectLst/>
                        <a:latin typeface="+mn-lt"/>
                        <a:ea typeface="Times New Roman"/>
                        <a:cs typeface="Times New Roman"/>
                      </a:endParaRP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Landscaping</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Ready-mix concrete</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Cut stone and stone products</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Abrasive blasting in:</a:t>
                      </a:r>
                    </a:p>
                    <a:p>
                      <a:pPr marL="742950" marR="0" lvl="1" indent="-285750">
                        <a:spcBef>
                          <a:spcPts val="0"/>
                        </a:spcBef>
                        <a:spcAft>
                          <a:spcPts val="0"/>
                        </a:spcAft>
                        <a:buClr>
                          <a:srgbClr val="FF0000"/>
                        </a:buClr>
                        <a:buFont typeface="Courier New"/>
                        <a:buChar char="o"/>
                        <a:tabLst>
                          <a:tab pos="914400" algn="l"/>
                        </a:tabLst>
                      </a:pPr>
                      <a:r>
                        <a:rPr lang="en-US" sz="2200" dirty="0">
                          <a:solidFill>
                            <a:schemeClr val="tx1"/>
                          </a:solidFill>
                          <a:effectLst/>
                          <a:latin typeface="+mn-lt"/>
                          <a:ea typeface="Times New Roman"/>
                          <a:cs typeface="Times New Roman"/>
                        </a:rPr>
                        <a:t>Maritime work</a:t>
                      </a:r>
                    </a:p>
                    <a:p>
                      <a:pPr marL="742950" marR="0" lvl="1" indent="-285750">
                        <a:spcBef>
                          <a:spcPts val="0"/>
                        </a:spcBef>
                        <a:spcAft>
                          <a:spcPts val="0"/>
                        </a:spcAft>
                        <a:buClr>
                          <a:srgbClr val="FF0000"/>
                        </a:buClr>
                        <a:buFont typeface="Courier New"/>
                        <a:buChar char="o"/>
                        <a:tabLst>
                          <a:tab pos="914400" algn="l"/>
                        </a:tabLst>
                      </a:pPr>
                      <a:r>
                        <a:rPr lang="en-US" sz="2200" dirty="0">
                          <a:solidFill>
                            <a:schemeClr val="tx1"/>
                          </a:solidFill>
                          <a:effectLst/>
                          <a:latin typeface="+mn-lt"/>
                          <a:ea typeface="Times New Roman"/>
                          <a:cs typeface="Times New Roman"/>
                        </a:rPr>
                        <a:t>Construction</a:t>
                      </a:r>
                    </a:p>
                    <a:p>
                      <a:pPr marL="742950" marR="0" lvl="1" indent="-285750">
                        <a:spcBef>
                          <a:spcPts val="0"/>
                        </a:spcBef>
                        <a:spcAft>
                          <a:spcPts val="0"/>
                        </a:spcAft>
                        <a:buClr>
                          <a:srgbClr val="FF0000"/>
                        </a:buClr>
                        <a:buFont typeface="Courier New"/>
                        <a:buChar char="o"/>
                        <a:tabLst>
                          <a:tab pos="914400" algn="l"/>
                        </a:tabLst>
                      </a:pPr>
                      <a:r>
                        <a:rPr lang="en-US" sz="2200" dirty="0">
                          <a:solidFill>
                            <a:schemeClr val="tx1"/>
                          </a:solidFill>
                          <a:effectLst/>
                          <a:latin typeface="+mn-lt"/>
                          <a:ea typeface="Times New Roman"/>
                          <a:cs typeface="Times New Roman"/>
                        </a:rPr>
                        <a:t>General industry</a:t>
                      </a: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Refractory </a:t>
                      </a:r>
                      <a:r>
                        <a:rPr lang="en-US" sz="2400" dirty="0" smtClean="0">
                          <a:solidFill>
                            <a:schemeClr val="tx1"/>
                          </a:solidFill>
                          <a:effectLst/>
                          <a:latin typeface="+mn-lt"/>
                          <a:ea typeface="Times New Roman"/>
                          <a:cs typeface="Times New Roman"/>
                        </a:rPr>
                        <a:t>furnace</a:t>
                      </a:r>
                      <a:r>
                        <a:rPr lang="en-US" sz="2400" baseline="0" dirty="0" smtClean="0">
                          <a:solidFill>
                            <a:schemeClr val="tx1"/>
                          </a:solidFill>
                          <a:effectLst/>
                          <a:latin typeface="+mn-lt"/>
                          <a:ea typeface="Times New Roman"/>
                          <a:cs typeface="Times New Roman"/>
                        </a:rPr>
                        <a:t> </a:t>
                      </a:r>
                      <a:r>
                        <a:rPr lang="en-US" sz="2400" dirty="0" smtClean="0">
                          <a:solidFill>
                            <a:schemeClr val="tx1"/>
                          </a:solidFill>
                          <a:effectLst/>
                          <a:latin typeface="+mn-lt"/>
                          <a:ea typeface="Times New Roman"/>
                          <a:cs typeface="Times New Roman"/>
                        </a:rPr>
                        <a:t>installation </a:t>
                      </a:r>
                      <a:r>
                        <a:rPr lang="en-US" sz="2400" dirty="0">
                          <a:solidFill>
                            <a:schemeClr val="tx1"/>
                          </a:solidFill>
                          <a:effectLst/>
                          <a:latin typeface="+mn-lt"/>
                          <a:ea typeface="Times New Roman"/>
                          <a:cs typeface="Times New Roman"/>
                        </a:rPr>
                        <a:t>and repair</a:t>
                      </a:r>
                    </a:p>
                    <a:p>
                      <a:pPr marL="342900" marR="0" lvl="0" indent="-342900">
                        <a:spcBef>
                          <a:spcPts val="0"/>
                        </a:spcBef>
                        <a:spcAft>
                          <a:spcPts val="0"/>
                        </a:spcAft>
                        <a:buClr>
                          <a:srgbClr val="FF0000"/>
                        </a:buClr>
                        <a:buFont typeface="Wingdings"/>
                        <a:buChar char=""/>
                        <a:tabLst>
                          <a:tab pos="457200" algn="l"/>
                        </a:tabLst>
                      </a:pPr>
                      <a:r>
                        <a:rPr lang="en-US" sz="2400" dirty="0" smtClean="0">
                          <a:solidFill>
                            <a:schemeClr val="tx1"/>
                          </a:solidFill>
                          <a:effectLst/>
                          <a:latin typeface="+mn-lt"/>
                          <a:ea typeface="Times New Roman"/>
                          <a:cs typeface="Times New Roman"/>
                        </a:rPr>
                        <a:t>Railroads</a:t>
                      </a:r>
                      <a:endParaRPr lang="en-US" sz="2400" dirty="0">
                        <a:solidFill>
                          <a:schemeClr val="tx1"/>
                        </a:solidFill>
                        <a:effectLst/>
                        <a:latin typeface="+mn-lt"/>
                        <a:ea typeface="Times New Roman"/>
                        <a:cs typeface="Times New Roman"/>
                      </a:endParaRPr>
                    </a:p>
                    <a:p>
                      <a:pPr marL="342900" marR="0" lvl="0" indent="-342900">
                        <a:spcBef>
                          <a:spcPts val="0"/>
                        </a:spcBef>
                        <a:spcAft>
                          <a:spcPts val="0"/>
                        </a:spcAft>
                        <a:buClr>
                          <a:srgbClr val="FF0000"/>
                        </a:buClr>
                        <a:buFont typeface="Wingdings"/>
                        <a:buChar char=""/>
                        <a:tabLst>
                          <a:tab pos="457200" algn="l"/>
                        </a:tabLst>
                      </a:pPr>
                      <a:r>
                        <a:rPr lang="en-US" sz="2400" dirty="0">
                          <a:solidFill>
                            <a:schemeClr val="tx1"/>
                          </a:solidFill>
                          <a:effectLst/>
                          <a:latin typeface="+mn-lt"/>
                          <a:ea typeface="Times New Roman"/>
                          <a:cs typeface="Times New Roman"/>
                        </a:rPr>
                        <a:t>Hydraulic fracturing for gas and oil</a:t>
                      </a:r>
                    </a:p>
                  </a:txBody>
                  <a:tcPr marL="68580" marR="68580" marT="0" marB="0">
                    <a:lnL>
                      <a:noFill/>
                    </a:lnL>
                    <a:lnR>
                      <a:noFill/>
                    </a:lnR>
                    <a:lnT>
                      <a:noFill/>
                    </a:lnT>
                    <a:lnB>
                      <a:noFill/>
                    </a:lnB>
                  </a:tcPr>
                </a:tc>
              </a:tr>
            </a:tbl>
          </a:graphicData>
        </a:graphic>
      </p:graphicFrame>
      <p:sp>
        <p:nvSpPr>
          <p:cNvPr id="5" name="Slide Number Placeholder 4"/>
          <p:cNvSpPr>
            <a:spLocks noGrp="1"/>
          </p:cNvSpPr>
          <p:nvPr>
            <p:ph type="sldNum" sz="quarter" idx="12"/>
          </p:nvPr>
        </p:nvSpPr>
        <p:spPr>
          <a:xfrm>
            <a:off x="8305800" y="6324600"/>
            <a:ext cx="609600" cy="365125"/>
          </a:xfrm>
        </p:spPr>
        <p:txBody>
          <a:bodyPr/>
          <a:lstStyle/>
          <a:p>
            <a:endParaRPr lang="en-US" dirty="0">
              <a:solidFill>
                <a:prstClr val="black">
                  <a:lumMod val="50000"/>
                  <a:lumOff val="50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dirty="0" smtClean="0">
                <a:solidFill>
                  <a:schemeClr val="tx1"/>
                </a:solidFill>
              </a:rPr>
              <a:t>Workers and Industries Affected</a:t>
            </a:r>
          </a:p>
        </p:txBody>
      </p:sp>
      <p:sp>
        <p:nvSpPr>
          <p:cNvPr id="5123" name="Rectangle 3"/>
          <p:cNvSpPr>
            <a:spLocks noGrp="1" noChangeArrowheads="1"/>
          </p:cNvSpPr>
          <p:nvPr>
            <p:ph sz="quarter" idx="13"/>
          </p:nvPr>
        </p:nvSpPr>
        <p:spPr>
          <a:xfrm>
            <a:off x="1295400" y="1752600"/>
            <a:ext cx="6553200" cy="3703320"/>
          </a:xfrm>
        </p:spPr>
        <p:txBody>
          <a:bodyPr>
            <a:normAutofit/>
          </a:bodyPr>
          <a:lstStyle/>
          <a:p>
            <a:pPr eaLnBrk="1" hangingPunct="1"/>
            <a:r>
              <a:rPr lang="en-US" altLang="en-US" sz="3200" dirty="0" smtClean="0">
                <a:solidFill>
                  <a:schemeClr val="tx1"/>
                </a:solidFill>
              </a:rPr>
              <a:t>2.3 million workers:  </a:t>
            </a:r>
          </a:p>
          <a:p>
            <a:pPr lvl="1" eaLnBrk="1" hangingPunct="1">
              <a:buFont typeface="Arial" panose="020B0604020202020204" pitchFamily="34" charset="0"/>
              <a:buChar char="•"/>
            </a:pPr>
            <a:r>
              <a:rPr lang="en-US" altLang="en-US" sz="3200" dirty="0" smtClean="0">
                <a:solidFill>
                  <a:schemeClr val="tx1"/>
                </a:solidFill>
              </a:rPr>
              <a:t>Construction:	2 million</a:t>
            </a:r>
          </a:p>
          <a:p>
            <a:pPr lvl="1" eaLnBrk="1" hangingPunct="1">
              <a:buFont typeface="Arial" panose="020B0604020202020204" pitchFamily="34" charset="0"/>
              <a:buChar char="•"/>
            </a:pPr>
            <a:r>
              <a:rPr lang="en-US" altLang="en-US" sz="3200" dirty="0" smtClean="0">
                <a:solidFill>
                  <a:schemeClr val="tx1"/>
                </a:solidFill>
              </a:rPr>
              <a:t>GI/Maritime:	 300,000</a:t>
            </a:r>
          </a:p>
          <a:p>
            <a:pPr eaLnBrk="1" hangingPunct="1"/>
            <a:r>
              <a:rPr lang="en-US" altLang="en-US" sz="3200" dirty="0" smtClean="0">
                <a:solidFill>
                  <a:schemeClr val="tx1"/>
                </a:solidFill>
              </a:rPr>
              <a:t>676,000 establishments</a:t>
            </a:r>
          </a:p>
          <a:p>
            <a:pPr lvl="1" eaLnBrk="1" hangingPunct="1">
              <a:buFont typeface="Arial" panose="020B0604020202020204" pitchFamily="34" charset="0"/>
              <a:buChar char="•"/>
            </a:pPr>
            <a:r>
              <a:rPr lang="en-US" altLang="en-US" sz="3200" dirty="0" smtClean="0">
                <a:solidFill>
                  <a:schemeClr val="tx1"/>
                </a:solidFill>
              </a:rPr>
              <a:t>Construction:   	  600,000</a:t>
            </a:r>
          </a:p>
          <a:p>
            <a:pPr lvl="1" eaLnBrk="1" hangingPunct="1">
              <a:buFont typeface="Arial" panose="020B0604020202020204" pitchFamily="34" charset="0"/>
              <a:buChar char="•"/>
            </a:pPr>
            <a:r>
              <a:rPr lang="en-US" altLang="en-US" sz="3200" dirty="0" smtClean="0">
                <a:solidFill>
                  <a:schemeClr val="tx1"/>
                </a:solidFill>
              </a:rPr>
              <a:t>GI/Maritime:</a:t>
            </a:r>
            <a:r>
              <a:rPr lang="en-US" altLang="en-US" sz="3200" dirty="0">
                <a:solidFill>
                  <a:schemeClr val="tx1"/>
                </a:solidFill>
              </a:rPr>
              <a:t>	 </a:t>
            </a:r>
            <a:r>
              <a:rPr lang="en-US" altLang="en-US" sz="3200" dirty="0" smtClean="0">
                <a:solidFill>
                  <a:schemeClr val="tx1"/>
                </a:solidFill>
              </a:rPr>
              <a:t>  76,000</a:t>
            </a:r>
          </a:p>
        </p:txBody>
      </p:sp>
      <p:sp>
        <p:nvSpPr>
          <p:cNvPr id="4" name="Slide Number Placeholder 3"/>
          <p:cNvSpPr>
            <a:spLocks noGrp="1"/>
          </p:cNvSpPr>
          <p:nvPr>
            <p:ph type="sldNum" sz="quarter" idx="12"/>
          </p:nvPr>
        </p:nvSpPr>
        <p:spPr>
          <a:xfrm>
            <a:off x="8229600" y="6248400"/>
            <a:ext cx="533400" cy="365125"/>
          </a:xfrm>
        </p:spPr>
        <p:txBody>
          <a:bodyPr/>
          <a:lstStyle/>
          <a:p>
            <a:endParaRPr lang="en-US" dirty="0">
              <a:solidFill>
                <a:prstClr val="black">
                  <a:lumMod val="50000"/>
                  <a:lumOff val="50000"/>
                </a:prstClr>
              </a:solidFill>
            </a:endParaRPr>
          </a:p>
        </p:txBody>
      </p:sp>
    </p:spTree>
    <p:extLst>
      <p:ext uri="{BB962C8B-B14F-4D97-AF65-F5344CB8AC3E}">
        <p14:creationId xmlns:p14="http://schemas.microsoft.com/office/powerpoint/2010/main" val="2602376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pstream">
  <a:themeElements>
    <a:clrScheme name="Custom 14">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821908"/>
      </a:hlink>
      <a:folHlink>
        <a:srgbClr val="568C1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20387</TotalTime>
  <Words>1614</Words>
  <Application>Microsoft Office PowerPoint</Application>
  <PresentationFormat>On-screen Show (4:3)</PresentationFormat>
  <Paragraphs>361</Paragraphs>
  <Slides>51</Slides>
  <Notes>34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Courier New</vt:lpstr>
      <vt:lpstr>Georgia</vt:lpstr>
      <vt:lpstr>Times New Roman</vt:lpstr>
      <vt:lpstr>Trebuchet MS</vt:lpstr>
      <vt:lpstr>Wingdings</vt:lpstr>
      <vt:lpstr>1_Slipstream</vt:lpstr>
      <vt:lpstr>PowerPoint Presentation</vt:lpstr>
      <vt:lpstr>Final Rule Published on March 25, 2016</vt:lpstr>
      <vt:lpstr>Reasons for the Rule</vt:lpstr>
      <vt:lpstr>Most Important Reason for the Rule</vt:lpstr>
      <vt:lpstr>Exposure and Health Risks</vt:lpstr>
      <vt:lpstr>Health Benefits</vt:lpstr>
      <vt:lpstr>Scope of Coverage</vt:lpstr>
      <vt:lpstr> </vt:lpstr>
      <vt:lpstr>Workers and Industries Affected</vt:lpstr>
      <vt:lpstr>Respirable Crystalline Silica Rule</vt:lpstr>
      <vt:lpstr>Construction - Scope</vt:lpstr>
      <vt:lpstr>Construction</vt:lpstr>
      <vt:lpstr>Construction - Specified Exposure Control Methods</vt:lpstr>
      <vt:lpstr>Construction</vt:lpstr>
      <vt:lpstr>Construction</vt:lpstr>
      <vt:lpstr>Construction</vt:lpstr>
      <vt:lpstr>Construction</vt:lpstr>
      <vt:lpstr>Construction </vt:lpstr>
      <vt:lpstr>Construction </vt:lpstr>
      <vt:lpstr>Construction</vt:lpstr>
      <vt:lpstr>Construction</vt:lpstr>
      <vt:lpstr>Construction</vt:lpstr>
      <vt:lpstr>Construction</vt:lpstr>
      <vt:lpstr>Example of Table 1 Entry</vt:lpstr>
      <vt:lpstr>Example of Table 1 Entry</vt:lpstr>
      <vt:lpstr>Example of Table 1 Entry</vt:lpstr>
      <vt:lpstr>List of Table 1 Entries</vt:lpstr>
      <vt:lpstr>Fully and Properly Implementing Controls Specified on Table 1</vt:lpstr>
      <vt:lpstr>Employees Engaged in Table 1 Tasks</vt:lpstr>
      <vt:lpstr>Respiratory Protection Requirements on Table 1</vt:lpstr>
      <vt:lpstr>Construction – Competent Person</vt:lpstr>
      <vt:lpstr>Guidance and Outreach </vt:lpstr>
      <vt:lpstr>PowerPoint Presentation</vt:lpstr>
      <vt:lpstr>PowerPoint Presentation</vt:lpstr>
      <vt:lpstr>PowerPoint Presentation</vt:lpstr>
      <vt:lpstr>PowerPoint Presentation</vt:lpstr>
      <vt:lpstr>Silica-safe.org (CPWR r2p)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Dan</cp:lastModifiedBy>
  <cp:revision>403</cp:revision>
  <cp:lastPrinted>2016-04-26T23:06:01Z</cp:lastPrinted>
  <dcterms:created xsi:type="dcterms:W3CDTF">2006-10-02T15:43:52Z</dcterms:created>
  <dcterms:modified xsi:type="dcterms:W3CDTF">2016-10-04T18:03:03Z</dcterms:modified>
</cp:coreProperties>
</file>